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cy"/>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72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Collwyd yr Ail Fab ac fe'i ceir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Heddiw</a:t>
            </a:r>
            <a:r xmlns:a="http://schemas.openxmlformats.org/drawingml/2006/main">
              <a:rPr altLang="en-US" lang="cy" sz="4000">
                <a:solidFill>
                  <a:srgbClr val="ff0000"/>
                </a:solidFill>
              </a:rPr>
              <a:t> </a:t>
            </a:r>
            <a:r xmlns:a="http://schemas.openxmlformats.org/drawingml/2006/main">
              <a:rPr altLang="ko-KR" lang="cy" sz="4000">
                <a:solidFill>
                  <a:srgbClr val="ff0000"/>
                </a:solidFill>
              </a:rPr>
              <a:t>Cwis</a:t>
            </a:r>
            <a:r xmlns:a="http://schemas.openxmlformats.org/drawingml/2006/main">
              <a:rPr altLang="en-US" lang="cy"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Sut gwnaeth y tad drin yr ail fab pan ddaeth yn ôl?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Ciciodd yr ail fab allan.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Tarodd yr ail fab.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Ni welodd yr ail fab.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Croesawodd yr ail fab yn llawen.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Croesawodd yr ail fab yn llawen.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81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Dyledwr Sydd Mewn Dyled Deng Mil o Doniau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y" sz="3600"/>
              <a:t>'Oni ddylet ti fod wedi trugarhau wrth dy gyd was yn union fel y gwnes i wrthyt ti?'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18:</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Yr oedd dyn yr oedd arno ddeg mil o dalentau i'r brenin. Cymerodd y brenin dosturi ar y dyn, canslo y ddyled.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Ond pan aeth y dyn hwnnw allan, efe a gafodd un o'i gyd-weision, yr hwn oedd yn ddyledus iddo gant o denarii. Cydiodd ynddo ac roedd yn ddig wrtho. “Talwch yn ôl yr hyn sydd arnoch chi i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A thaflodd ei gyd-was i'r carchar. Clywodd y brenin y newyddion hyn gan ei was arall.</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Yna digiodd y brenin a galw'r gwas yn ôl. “Fe wnes i ganslo'r holl ddyled honno sydd gennych chi oherwydd gwnaethoch chi erfyn arnaf i. Oni ddylet ti fod wedi trugarhau wrth dy gyd-weision yn union fel y gwnes i wrthyt 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Dywedodd Iesu, “Fel y maddeuodd ein Tad yn y nefoedd i chi, dylech faddau i'ch gilydd.”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Cliriwyd gwas o ddyled fawr iawn o ddeng mil o dalentau.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Ond ni faddeuodd efe i'w gyd-was oedd yn ddyledus iddo gant o denarii.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Mae hon yn agwedd anniolchgar.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Cawsom hefyd faddau ac achub trwy ras trwy Iesu.</a:t>
            </a:r>
            <a:r xmlns:a="http://schemas.openxmlformats.org/drawingml/2006/main">
              <a:rPr altLang="en-US" lang="cy" sz="3200">
                <a:solidFill>
                  <a:schemeClr val="tx1">
                    <a:lumMod val="65000"/>
                    <a:lumOff val="35000"/>
                  </a:schemeClr>
                </a:solidFill>
              </a:rPr>
              <a:t> </a:t>
            </a:r>
            <a:r xmlns:a="http://schemas.openxmlformats.org/drawingml/2006/main">
              <a:rPr altLang="ko-KR" lang="cy" sz="3200">
                <a:solidFill>
                  <a:schemeClr val="tx1">
                    <a:lumMod val="65000"/>
                    <a:lumOff val="35000"/>
                  </a:schemeClr>
                </a:solidFill>
              </a:rPr>
              <a:t>Os nad ydyn ni'n anghofio'r gras hwnnw, mae'n rhaid i ni faddau i'r rhai sydd wedi gwneud cam â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Jesu?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sy'n maddau ac yn ein caru ni hyd y diwedd.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Faint o arian gafodd ei ddileu gan y brenin??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cant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dau gant o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cant o dalentau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deng mil o dalentau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deng mil o dalentau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y" sz="4000"/>
              <a:t>Canys fy mab hwn oedd farw, ac y mae yn fyw eto; yr oedd ar goll a cheir ef.' Felly dechreuon nhw ddathlu.</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Luc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y" sz="3600"/>
              <a:t>'Oni ddylet ti fod wedi trugarhau wrth dy gyd was yn union fel y gwnes i wrthyt ti?'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18:</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82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Hosanna i Fab Dafydd!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Gwaeddodd y tyrfaoedd oedd yn mynd o'i flaen a'r rhai oedd ar ei ôl, "Hosanna i Fab Dafydd!" "Bendigedig yw'r hwn sy'n dod yn enw'r Arglwydd!" "Hosanna yn yr uchaf!"</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cy" altLang="ko-KR" sz="2600">
                <a:solidFill>
                  <a:schemeClr val="tx1">
                    <a:lumMod val="65000"/>
                    <a:lumOff val="35000"/>
                  </a:schemeClr>
                </a:solidFill>
              </a:rPr>
              <a:t>Wrth i Iesu nesáu at Jerwsalem, anfonodd ddau ddisgybl gan ddweud, “Ewch i'r pentref, ac fe gewch chi asyn gyda'i hebol wrth ei hymyl. Datgysylltwch nhw a dewch â nhw ata 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Aeth dau ddisgybl i'r pentref a gwneud fel roedd Iesu wedi dweud wrthyn nhw.</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Daethant o hyd i'r asyn. “Mae eu hangen ar yr Arglwydd.” Yna anfonodd y perchennog nhw ar unwaith.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Eisteddodd Iesu ar asyn bach a mynd i mewn i Jerwsalem. Aeth y tyrfaoedd o'i flaen a gweiddi, "Hosanna i Fab Dafydd!"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Mae'r ffaith bod Iesu yn marchogaeth asyn bach a'i fod yn cael ei groesawu gan y torfeydd yn cael ei wneud yn ôl y broffwydoliaeth a gofnodwyd yn y Beibl. Ond doedd neb yn gwybod amdano.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“Marchogodd Iesu ebol asyn, a gwaeddodd y tyrfaoedd,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'Hosanna i Fab Dafydd!'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Roeddent i gyd yn proffwydo yn y Beibl.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Roedd Iesu'n byw trwy ufudd-dod,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fel yr ysgrifenwyd yn y Bibl.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Rhaid i ninnau sy'n dilyn Iesu ufuddhau hefyd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Gair Duw yn drylwyr.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rgbClr val="ff0000"/>
                </a:solidFill>
              </a:rPr>
              <a:t>Pwy yw Iesu?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 ein brenin yn deilwng o fawl a gogoniant.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y">
                <a:solidFill>
                  <a:schemeClr val="tx1">
                    <a:lumMod val="50000"/>
                    <a:lumOff val="50000"/>
                  </a:schemeClr>
                </a:solidFill>
              </a:rPr>
              <a:t>Rhif 73 Gair Duw</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cy" sz="4400"/>
              <a:t>Iesu yn Cyfodi Lasarus oddi wrth y Meirw</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Beth wnaeth Iesu farchogaeth i mewn i Jerwsalem?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ebol asyn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ceffyl babi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eliffant babi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camel babi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① </a:t>
            </a:r>
            <a:r xmlns:a="http://schemas.openxmlformats.org/drawingml/2006/main">
              <a:rPr altLang="ko-KR" lang="cy" sz="2800">
                <a:solidFill>
                  <a:srgbClr val="ff0000"/>
                </a:solidFill>
              </a:rPr>
              <a:t>ebol asyn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cy" sz="3600"/>
              <a:t>Gwaeddodd y tyrfaoedd oedd yn mynd o'i flaen a'r rhai oedd ar ei ôl, "Hosanna i Fab Dafydd!" "Bendigedig yw'r hwn sy'n dod yn enw'r Arglwydd!" "Hosanna yn yr uchaf!"</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83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Tŷ gweddi yw fy nhŷ.</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 mae yn ysgrifenedig," meddai wrthynt, "Gelwir fy nhŷ i yn dŷ gweddi,' ond yr ydych yn ei wneuthur yn ffau y lladron."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Aeth Iesu i mewn i deml Jerwsalem. Roedd llawer o fasnachwyr a chyfnewidwyr arian y tu mewn i'r deml.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Gwyrodd Iesu fyrddau'r cyfnewidwyr arian a meinciau'r rhai oedd yn gwerthu colomennod. Gyrrodd bawb oedd yn prynu a gwerthu yno.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Dywedodd Iesu yn chwyrn, “Y mae'n ysgrifenedig, "Gelwir fy nhŷ i yn dŷ gweddi, ond yr wyt yn ei wneud yn ffau y lladron."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Gyrrodd Iesu y masnachwyr allan o'r deml ac iacháu'r cleifion yn y deml.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Y deml, yr eglwys, yw'r lle i addoli a gweddïo ar Dduw.</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Roedd Iesu'n ddig gyda'r dyrfa a'i trodd yn fan busnes.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Am beth ydych chi'n dod i'r eglwys?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Yn yr eglwys, rhaid i chi gwrdd â Duw gydag addoliad a gweddi.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rgbClr val="ff0000"/>
                </a:solidFill>
              </a:rPr>
              <a:t>Pwy yw Iesu?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 perchennog yr eglwys. Iesu yw'r un sy'n derbyn ein haddoliad a'n gweddïau gan yr eglwys.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y" sz="3600"/>
              <a:t>Dywedodd Iesu wrthi, "Myfi yw'r atgyfodiad a'r bywyd. Y sawl sy'n credu ynof fi a fydd byw, er iddo farw;</a:t>
            </a:r>
            <a:endParaRPr xmlns:a="http://schemas.openxmlformats.org/drawingml/2006/main" altLang="ko-KR" lang="en-US" sz="3600"/>
          </a:p>
          <a:p>
            <a:pPr xmlns:a="http://schemas.openxmlformats.org/drawingml/2006/main" lvl="0">
              <a:defRPr/>
            </a:pPr>
            <a:r xmlns:a="http://schemas.openxmlformats.org/drawingml/2006/main">
              <a:rPr altLang="ko-KR" lang="cy" sz="3600"/>
              <a:t>a phwy bynnag sy'n byw ac yn credu ynof fi, ni bydd marw byth. Ydych chi'n credu hyn?"</a:t>
            </a:r>
            <a:endParaRPr xmlns:a="http://schemas.openxmlformats.org/drawingml/2006/main" altLang="ko-KR" lang="en-US" sz="3600"/>
          </a:p>
          <a:p>
            <a:pPr xmlns:a="http://schemas.openxmlformats.org/drawingml/2006/main" lvl="0">
              <a:defRPr/>
            </a:pPr>
            <a:r xmlns:a="http://schemas.openxmlformats.org/drawingml/2006/main">
              <a:rPr altLang="ko-KR" lang="cy"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loan</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11:</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Pwy gyrrodd Iesu allan o'r deml?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Iddewon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Gentile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Offeiriad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Masnachwyr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Masnachwyr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 mae yn ysgrifenedig," meddai wrthynt, "Gelwir fy nhŷ i yn dŷ gweddi,' ond yr ydych yn ei wneuthur yn ffau y lladron."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84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Iesu'n Golchi Traed Ei Ddisgyblion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Yn awr, a minnau, eich Arglwydd a'ch Athro, wedi golchi eich traed chwi, chwithau hefyd sydd i olchi traed eich gilydd.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loan</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Cafodd Iesu y swper olaf gyda’i ddisgyblion. Roedd Iesu’n gwybod mai hwn oedd ei bryd olaf gyda’i ddisgyblion.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Yn sydyn daeth Iesu â dŵr i’r basn, a dechreuodd olchi traed ei ddisgyblion fesul un.</a:t>
            </a:r>
            <a:r xmlns:a="http://schemas.openxmlformats.org/drawingml/2006/main">
              <a:rPr lang="cy"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Pan ddaeth tro Pedr, dywedodd Pedr, "Pam mae'r Arglwydd yn golchi ein traed ni? Ni fyddaf yn golchi!"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Atebodd Iesu. "Os na fyddaf yn golchi eich traed, nid oes gennych chi a minnau ddim i'w wneud ag ef. Efallai na fyddwch chi'n deall yn dda nawr, ond un diwrnod byddwch chi'n deall."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"Golchais eich traed i osod esiampl. O hyn ymlaen, golchwch draed eich gilydd a dewch yn bobl sy'n gwasanaethu'ch gilydd."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Yn y byd, mae dynion isel yn gwasanaethu dynion uchel, ond i'r gwrthwyneb golchodd Iesu draed ei ddisgyblion a rhoi'r gorau iddi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ei fywyd drosom.</a:t>
            </a:r>
            <a:r xmlns:a="http://schemas.openxmlformats.org/drawingml/2006/main">
              <a:rPr altLang="en-US" lang="cy" sz="3600">
                <a:solidFill>
                  <a:schemeClr val="tx1">
                    <a:lumMod val="65000"/>
                    <a:lumOff val="35000"/>
                  </a:schemeClr>
                </a:solidFill>
              </a:rPr>
              <a:t> </a:t>
            </a:r>
            <a:r xmlns:a="http://schemas.openxmlformats.org/drawingml/2006/main">
              <a:rPr altLang="ko-KR" lang="cy" sz="3600">
                <a:solidFill>
                  <a:schemeClr val="tx1">
                    <a:lumMod val="65000"/>
                    <a:lumOff val="35000"/>
                  </a:schemeClr>
                </a:solidFill>
              </a:rPr>
              <a:t>Os ydym yn ddisgyblion i Iesu, dylem fod yn falch o wasanaethu ein gilydd yn y lle isaf, yn hytrach na dymuno cael ein trin yn y lle uwch.</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Un diwrnod daeth newyddion at Iesu. “Mae Lasarus yn sâl. Os gwelwch yn dda dewch yn gyflym a'i wella."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Iesu</a:t>
            </a:r>
            <a:r xmlns:a="http://schemas.openxmlformats.org/drawingml/2006/main">
              <a:rPr altLang="en-US" lang="cy" sz="3600">
                <a:solidFill>
                  <a:srgbClr val="0070c0"/>
                </a:solidFill>
              </a:rPr>
              <a:t> </a:t>
            </a:r>
            <a:r xmlns:a="http://schemas.openxmlformats.org/drawingml/2006/main">
              <a:rPr altLang="ko-KR" lang="cy" sz="3600">
                <a:solidFill>
                  <a:srgbClr val="0070c0"/>
                </a:solidFill>
              </a:rPr>
              <a:t>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dyn uchaf, ond mae wedi dod i'r lle isaf ac wedi bod yn barod i'n gwasanaethu ni i gyd.</a:t>
            </a:r>
            <a:r xmlns:a="http://schemas.openxmlformats.org/drawingml/2006/main">
              <a:rPr altLang="en-US" lang="c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Pwy na adawodd i Iesu olchi ei draed?</a:t>
            </a:r>
            <a:r xmlns:a="http://schemas.openxmlformats.org/drawingml/2006/main">
              <a:rPr altLang="en-US" lang="c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Ioan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Pedr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Jwdas Iscariot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③ </a:t>
            </a:r>
            <a:r xmlns:a="http://schemas.openxmlformats.org/drawingml/2006/main">
              <a:rPr altLang="ko-KR" lang="cy" sz="2800">
                <a:solidFill>
                  <a:srgbClr val="ff0000"/>
                </a:solidFill>
              </a:rPr>
              <a:t>Pedr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Yn awr, a minnau, eich Arglwydd a'ch Athro, wedi golchi eich traed chwi, chwithau hefyd sydd i olchi traed eich gilydd.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loan</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85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Iesu'n Gweddïo ar y Bryn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Aeth ychydig ymhellach, syrthiodd â'i wyneb i'r llawr a gweddïo, "Fy Nhad, os yw'n bosibl, bydded i'r cwpan hwn gael ei gymryd oddi wrthyf. Ac eto nid fel yr wyf yn ewyllysio, ond fel tithau."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Mathew</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Ar ôl cinio, aeth Iesu gyda'i ddisgyblion i le o'r enw Gethsemane.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Dywedodd Iesu wrth y disgyblion, “Y mae fy enaid wedi ei orlethu gan dristwch hyd at farwolaeth. Arhoswch yma a gwyliwch gyda 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 "Fy Nhad, os yw bosibl, bydded i'r cwpan hwn gael ei gymryd oddi wrthyf. Ac eto nid fel y myfi, ond fel chwithau." Gweddïodd Iesu yn daer. Ond syrthiodd y disgyblion i drwmgwsg.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Meddai Iesu, gan ddeffro ei ddisgyblion, “Oni allech wyliadwrus gyda mi am awr? Edrych. Dyma fy bradychwr yn dod i'm harestio.”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Yn y diwedd, dilynodd Iesu y bobl a ddaeth i'w ddal. Yr oedd i farw i dalu am ein pechodau ar y groes fel y dymunai Duw.</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Ond cyn i Iesu ddod, bu farw.</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solidFill>
                  <a:srgbClr val="ff0000"/>
                </a:solidFill>
              </a:rPr>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y" altLang="ko-KR" sz="3600">
                <a:solidFill>
                  <a:schemeClr val="tx1">
                    <a:lumMod val="65000"/>
                    <a:lumOff val="35000"/>
                  </a:schemeClr>
                </a:solidFill>
              </a:rPr>
              <a:t>Roedd yn boenus i Iesu farw i dalu am ein pechodau ar y groes, ond roedd yn gwbl ufudd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am mai ewyllys Duw ydoedd.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Rhaid i ni yn gyntaf obeithio y bydd ewyllys Duw yn cael ei chyflawni yn hytrach na fy ewyllys i yn ein bywydau.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r xmlns:a="http://schemas.openxmlformats.org/drawingml/2006/main">
              <a:rPr lang="cy" altLang="en-US" sz="3600">
                <a:solidFill>
                  <a:srgbClr val="0070c0"/>
                </a:solidFill>
              </a:rPr>
              <a:t> </a:t>
            </a:r>
            <a:r xmlns:a="http://schemas.openxmlformats.org/drawingml/2006/main">
              <a:rPr lang="cy" altLang="ko-KR" sz="3600">
                <a:solidFill>
                  <a:srgbClr val="0070c0"/>
                </a:solidFill>
              </a:rPr>
              <a:t>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 yn ddibechod yn y wlad hon oherwydd ei fod yn dilyn ewyllys Duw yn llwyr.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Ble gwnaeth Iesu weddïo cyn iddo gael ei arestio?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Yn nheml Jerwsalem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Ystafell uchaf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Llyn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② </a:t>
            </a:r>
            <a:r xmlns:a="http://schemas.openxmlformats.org/drawingml/2006/main">
              <a:rPr lang="cy"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Aeth ychydig ymhellach, syrthiodd â'i wyneb i'r llawr a gweddïo, "Fy Nhad, os yw'n bosibl, bydded i'r cwpan hwn gael ei gymryd oddi wrthyf. Ac eto nid fel yr wyf yn ewyllysio, ond fel tithau."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Mathew</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86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Bu farw Iesu ar y groes.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Galwodd Iesu â llais uchel, "O Dad, i'th ddwylo di yr wyf yn rhoi fy ysbryd." Wedi iddo ddywedyd hyn, efe a anadlodd ei olaf.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Luc</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23:</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Gwisgodd Iesu, a ddaliwyd gan filwyr Rhufeinig, goron o ddrain yn ei ben, cafodd ei watwar, cariodd y groes a chafodd ei arwain allan i gael ei ddienyddio i'r bryn.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Yna, cafodd Iesu ei groeshoelio ar y groes ynghyd â dau droseddwr. Safodd y bobl yn gwylio, a'r llywodraethwyr hyd yn oed yn snecian arno.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“O Dad, maddau iddynt, oherwydd ni wyddant beth y maent yn ei wneud.” Gweddïodd Iesu dros y rhai a’i lladdodd.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Dywedodd Iesu, "Mae wedi gorffen!" Ac Efe a ymgrymodd ei ben ac a roddes i fyny ei ysbryd.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cy" sz="2800">
                <a:solidFill>
                  <a:schemeClr val="tx1">
                    <a:lumMod val="65000"/>
                    <a:lumOff val="35000"/>
                  </a:schemeClr>
                </a:solidFill>
              </a:rPr>
              <a:t>Dywedodd chwaer Lasarus wrth Iesu a ddaeth yn hwyr, “Iesu, pe buasit wedi bod yma, ni buasai fy mrawd farw.”</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 foment honno yr oedd llen y deml wedi ei rhwygo yn ddwy o'r top i'r gwaelod. Ysgydwodd y ddaear a holltodd y creigiau. Pan welodd milwyr oedd yn croeshoelio Iesu hyn, daeth ofn arnynt, a dywedasant, "Yn sicr Mab Duw ydoedd!"</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y" altLang="ko-KR" sz="3600">
                <a:solidFill>
                  <a:schemeClr val="tx1">
                    <a:lumMod val="65000"/>
                    <a:lumOff val="35000"/>
                  </a:schemeClr>
                </a:solidFill>
              </a:rPr>
              <a:t>Dioddefodd yr Iesu dibechod a bu farw ar ein rhan, a thalodd am ein pechodau.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Felly, nid oes angen inni dalu amdanom ein hunain.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Cawsom ein hachub diolch i Iesu.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Rhaid inni beidio ag anghofio hyn am eiliad.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Iesu yw'r Gwaredwr a achubodd ni trwy farw dros ein pechodau ar y groes.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Gyda phwy y croeshoeliwyd Iesu?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Disgyblion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Merched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Offeiriaid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Troseddwyr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Troseddwyr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Galwodd Iesu â llais uchel, "O Dad, i'th ddwylo di yr wyf yn rhoi fy ysbryd." Wedi iddo ddywedyd hyn, efe a anadlodd ei olaf.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Luc</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23:</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87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Y Beddrod Gwag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Ar hyn, trodd o gwmpas a gweld Iesu yn sefyll yno, ond ni sylweddolodd mai Iesu ydoedd.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loan</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20:</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Aeth Mair Magdalen at y bedd i weld y marw Iesu. Ond, roedd drws carreg y bedd yn agored.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Nid oedd corff Iesu yn y bedd. Roedd Mair yn meddwl bod rhywun wedi dwyn corff marw Iesu.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Ymddangosodd yr angel a gofynnodd. "Pam wyt ti'n crio?" Atebodd Mair, "Fe wnaeth rhywun ddwyn corff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Dywedodd Iesu, "Cymer ymaith borth carreg y bedd." Gorchmynnodd Iesu, "Tyrd allan,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A phan drodd hi o gwmpas, dyma Iesu a ddaeth yn ôl yn fyw. Ond doedd Mair ddim yn adnabod Iesu. Doedd hi ddim yn meddwl y byddai Iesu yn dod yn ôl yn fyw.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“Mair...” Dim ond pan alwodd Iesu, roedd Mair yn ei adnabod. “Arglwydd, rwyt ti wir wedi dod yn ôl yn fyw.” Cafodd Iesu ei atgyfodi dridiau ar ôl ei farwolaeth.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cy" altLang="ko-KR" sz="3300">
                <a:solidFill>
                  <a:schemeClr val="tx1">
                    <a:lumMod val="65000"/>
                    <a:lumOff val="35000"/>
                  </a:schemeClr>
                </a:solidFill>
              </a:rPr>
              <a:t>Nid oes neb yn y byd wedi marw</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ac yn fyw eto.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Ond mae'r unig un, Iesu, a gafodd ei atgyfodi o farwolaeth, yn dal yn fyw.</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Mae’r Beibl yn dweud bod y rhai sy’n credu yn Iesu hefyd yn dod yn ôl yn fyw</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fel Iesu.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Felly rhaid i ni beidio â cholli ein gobaith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y" altLang="ko-KR" sz="3300">
                <a:solidFill>
                  <a:schemeClr val="tx1">
                    <a:lumMod val="65000"/>
                    <a:lumOff val="35000"/>
                  </a:schemeClr>
                </a:solidFill>
              </a:rPr>
              <a:t>am fywyd tragywyddol.</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Iesu yw Arglwydd Buddugoliaeth a orchfygodd farwolaeth a dod yn ôl yn fyw.</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oedd barn Mair pan welodd nad oedd Iesu yn y bedd?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Iesu wedi cael ei atgyfodi!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Nid bedd Iesu yw hwn!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Fe wnaeth rhywun ddwyn corff marw Iesu!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Prynodd disgyblion gorff marw Iesu!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③ </a:t>
            </a:r>
            <a:r xmlns:a="http://schemas.openxmlformats.org/drawingml/2006/main">
              <a:rPr lang="cy" altLang="ko-KR" sz="2800">
                <a:solidFill>
                  <a:srgbClr val="ff0000"/>
                </a:solidFill>
              </a:rPr>
              <a:t>Fe wnaeth rhywun ddwyn corff marw Iesu!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Ar hyn, trodd o gwmpas a gweld Iesu yn sefyll yno, ond ni sylweddolodd mai Iesu ydoedd.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loan</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20:</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88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Iesu a esgynodd i'r nef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Wedi iddo ddweud hyn, fe'i cymerwyd i fyny o flaen eu llygaid, a chuddiodd cwmwl ef o'u golwg.</a:t>
            </a:r>
            <a:r xmlns:a="http://schemas.openxmlformats.org/drawingml/2006/main">
              <a:rPr lang="c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Cafodd y disgyblion, nad oedden nhw'n gwybod bod Iesu wedi'i atgyfodi, eu cipio gan ofn a siom.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Daeth yr Iesu atgyfodedig a sefyll yn eu plith, dangosodd ei ddwylo a'i ochr iddynt, a dweud, “Peidiwch ag amau a chredwch.”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cy" sz="2800">
                <a:solidFill>
                  <a:schemeClr val="tx1">
                    <a:lumMod val="65000"/>
                    <a:lumOff val="35000"/>
                  </a:schemeClr>
                </a:solidFill>
              </a:rPr>
              <a:t>Yna, yn syndod, dridiau ar ôl ei farwolaeth, cerddodd Lasarus allan. Roedd pobl wrth eu bodd yn gweld hyn ac yn canmol Duw.</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Yna, dywedodd Iesu y byddai’n mynd yn ôl at ei Dad, Duw ac addawodd y byddai’n anfon yr Ysbryd Glân.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A’r Iesu a orchmynnodd i’w ddisgyblion fod yn dystion iddo hyd ddiwedd y byd, i bregethu’r efengyl ac i ddysgu’r gair.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Ar ôl cwblhau'r holl genhadau ar y wlad hon, aeth Iesu i fyny i'r nefoedd o flaen ei ddisgyblion. Ac fe addawodd i ni y byddai'n dod yn ôl i'r wlad hon ryw ddydd.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cy" altLang="ko-KR" sz="3600">
                <a:solidFill>
                  <a:schemeClr val="tx1">
                    <a:lumMod val="65000"/>
                    <a:lumOff val="35000"/>
                  </a:schemeClr>
                </a:solidFill>
              </a:rPr>
              <a:t>Gorchmynnodd Iesu i’w ddisgyblion bregethu’r efengyl i eithafoedd y ddaear cyn iddo esgyn i’r Nefoedd.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Mae'r Eglwys yn grŵp o ddisgyblion Iesu.</a:t>
            </a:r>
            <a:r xmlns:a="http://schemas.openxmlformats.org/drawingml/2006/main">
              <a:rPr lang="cy" altLang="en-US" sz="3600">
                <a:solidFill>
                  <a:schemeClr val="tx1">
                    <a:lumMod val="65000"/>
                    <a:lumOff val="35000"/>
                  </a:schemeClr>
                </a:solidFill>
              </a:rPr>
              <a:t> </a:t>
            </a:r>
            <a:r xmlns:a="http://schemas.openxmlformats.org/drawingml/2006/main">
              <a:rPr lang="cy" altLang="ko-KR" sz="3600">
                <a:solidFill>
                  <a:schemeClr val="tx1">
                    <a:lumMod val="65000"/>
                    <a:lumOff val="35000"/>
                  </a:schemeClr>
                </a:solidFill>
              </a:rPr>
              <a:t>Fel disgyblion i Iesu, rhaid inni bregethu’r efengyl ym mhobman. Ac mae'n rhaid i ni fod yn dystion i Iesu.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Iesu'n dal yn fyw, yn eistedd ar ochr dde Duw, a bydd yn dod yn ôl i'r ddaear fel yr addawyd.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ddangosodd yr Iesu atgyfodedig i’w ddisgyblion?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Marciau ewinedd ar y dwylo a'r traed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Marciau drain o'r pen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Marciau chwipiau ar y cefn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Cleisiau ar yr wyneb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① </a:t>
            </a:r>
            <a:r xmlns:a="http://schemas.openxmlformats.org/drawingml/2006/main">
              <a:rPr lang="cy" altLang="ko-KR" sz="2800">
                <a:solidFill>
                  <a:srgbClr val="ff0000"/>
                </a:solidFill>
              </a:rPr>
              <a:t>Marciau ewinedd ar y dwylo a'r traed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Wedi iddo ddweud hyn, fe'i cymerwyd i fyny o flaen eu llygaid, a chuddiodd cwmwl ef o'u golwg.</a:t>
            </a:r>
            <a:r xmlns:a="http://schemas.openxmlformats.org/drawingml/2006/main">
              <a:rPr lang="c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89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Mae'r Ysbryd Glân wedi dod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Llanwyd pob un ohonynt â'r Ysbryd Glân a dechreuasant lefaru â thafodau eraill fel yr oedd yr Ysbryd yn eu galluogi.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y disgyblion yn Jerwsalem fel y dywedodd Iesu. Pan ddaeth dydd y Pentecost, roedden nhw i gyd gyda'i gilydd mewn un lle.</a:t>
            </a:r>
            <a:r xmlns:a="http://schemas.openxmlformats.org/drawingml/2006/main">
              <a:rPr lang="c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Daeth Iesu â Lasarus yn ôl yn fyw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wrth ei air.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Rydyn ni i farw ryw ddydd, ond rydyn ni i gael ein hatgyfodi oherwydd ein bod ni'n credu yn Iesu.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Mae'n rhaid i chi fod yn Gristion sy'n byw gyda gobaith yr atgyfodiad.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 sydyn daeth sŵn fel gwynt cryf yn chwythu a llenwi'r tŷ cyfan lle'r oeddent yn eistedd.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Ac yna roedd tafod o dân ar ben pob person, ac yna pob un ohonynt wedi eu llenwi â'r Ysbryd Glân a dechrau siarad mewn ieithoedd eraill.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Pan gafodd pawb syndod, dechreuodd Pedr bregethu iddyn nhw am Iesu a'r efengyl.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pobl yn gwrando ar yr efengyl, yn edifarhau, ac yn bedyddio. Cafodd mwy na 3,000 o bobl eu bedyddio y diwrnod hwnnw.</a:t>
            </a:r>
            <a:r xmlns:a="http://schemas.openxmlformats.org/drawingml/2006/main">
              <a:rPr lang="c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Anfonodd Iesu yr Ysbryd Glân at ei ddisgyblion.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Rhoddodd yr Ysbryd Glân ddoethineb a nerth i Pedr i bregethu’r efengyl.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Mae’r Ysbryd Glân yng nghalonnau pawb sy’n credu yn Iesu.</a:t>
            </a:r>
            <a:r xmlns:a="http://schemas.openxmlformats.org/drawingml/2006/main">
              <a:rPr lang="cy" altLang="en-US" sz="3200">
                <a:solidFill>
                  <a:schemeClr val="tx1">
                    <a:lumMod val="65000"/>
                    <a:lumOff val="35000"/>
                  </a:schemeClr>
                </a:solidFill>
              </a:rPr>
              <a:t> </a:t>
            </a:r>
            <a:r xmlns:a="http://schemas.openxmlformats.org/drawingml/2006/main">
              <a:rPr lang="cy" altLang="ko-KR" sz="3200">
                <a:solidFill>
                  <a:schemeClr val="tx1">
                    <a:lumMod val="65000"/>
                    <a:lumOff val="35000"/>
                  </a:schemeClr>
                </a:solidFill>
              </a:rPr>
              <a:t>Peidiwch ag anghofio mai'r Ysbryd Glân yw'r un sy'n rhoi doethineb a dewrder inni bregethu'r efengyl, yn union fel y rhoddodd ef ddoethineb a nerth i Pedr.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Iesu’n anfon yr Ysbryd Glân i bawb sy’n credu ynddo i’n helpu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glywsant pan ddaeth yr Ysbryd Glân?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sain trwmped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taranau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chwythu gwynt treisgar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sain gweddïau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③ </a:t>
            </a:r>
            <a:r xmlns:a="http://schemas.openxmlformats.org/drawingml/2006/main">
              <a:rPr lang="cy" altLang="ko-KR" sz="2800">
                <a:solidFill>
                  <a:srgbClr val="ff0000"/>
                </a:solidFill>
              </a:rPr>
              <a:t>chwythu gwynt treisgar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Llanwyd pob un ohonynt â'r Ysbryd Glân a dechreuasant lefaru â thafodau eraill fel yr oedd yr Ysbryd yn eu galluogi.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90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Philip yn Dweud yr Efengyl i'r Ethiopiad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y" altLang="ko-KR" sz="3600"/>
              <a:t>Yna dechreuodd Philip gyda'r union ddarn hwnnw o'r Ysgrythur a dweud wrtho'r newyddion da am Iesu.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8:</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y" sz="4000"/>
              <a:t>Canys fy mab hwn oedd farw, ac y mae yn fyw eto; yr oedd ar goll a cheir ef.' Felly dechreuon nhw ddathlu.</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Luc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 meistr bywyd sy'n dod â'r meirw yn ôl.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Un diwrnod dyma angel yr Arglwydd yn dweud wrth Philip oedd yn credu yn Iesu, “Dos i'r de i ffordd yr anialwch.”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cy" altLang="ko-KR" sz="3100">
                <a:solidFill>
                  <a:schemeClr val="tx1">
                    <a:lumMod val="65000"/>
                    <a:lumOff val="35000"/>
                  </a:schemeClr>
                </a:solidFill>
              </a:rPr>
              <a:t>Cychwynnodd allan i anialwch y de fel y dywedodd yr angel. Roedd yn meddwl tybed pam yr anfonodd yr angel ef </a:t>
            </a:r>
            <a:r xmlns:a="http://schemas.openxmlformats.org/drawingml/2006/main">
              <a:rPr lang="cy"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 pryd hwnw, yr oedd yr eunuch oedd yn gofalu am arian dros wlad Ethiopia, ar y wagen, yn darllen ysgrifeniadau y prophwyd Eseia. Philip at a gofynnodd. "Ydych chi'n deall yr hyn yr ydych yn ei ddarllen?"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“Sut alla i ei ddeall,” meddai, “oni bai bod rhywun yn ei esbonio i mi?” Dechreuodd Philip gyda'r union ddarn hwnnw o'r Ysgrythur a dywedodd wrtho'r newyddion da am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Ar ôl i'r Ethiopiad dderbyn Iesu, dychwelodd i'w wlad yn hapus. Diolchodd Philip i'r Ysbryd Glân am ei arwain yno.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Ni allai Philip ddeall yn llawn ond ufuddhaodd i drefn yr Ysbryd Glân. Felly gallai bregethu yr efengyl i'r Ethiopiad.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Weithiau rydym mewn sefyllfa na allwn ei deall.</a:t>
            </a:r>
            <a:r xmlns:a="http://schemas.openxmlformats.org/drawingml/2006/main">
              <a:rPr lang="cy" altLang="en-US" sz="3200">
                <a:solidFill>
                  <a:schemeClr val="tx1">
                    <a:lumMod val="65000"/>
                    <a:lumOff val="35000"/>
                  </a:schemeClr>
                </a:solidFill>
              </a:rPr>
              <a:t> </a:t>
            </a:r>
            <a:r xmlns:a="http://schemas.openxmlformats.org/drawingml/2006/main">
              <a:rPr lang="cy" altLang="ko-KR" sz="3200">
                <a:solidFill>
                  <a:schemeClr val="tx1">
                    <a:lumMod val="65000"/>
                    <a:lumOff val="35000"/>
                  </a:schemeClr>
                </a:solidFill>
              </a:rPr>
              <a:t>Ond os ydych chi'n ymddiried yn Nuw ac yn ufuddhau iddo yn yr Ysbryd Glân hyd yn oed ar y foment honno, gallwch chi hefyd fod yn ddyn ffydd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sy'n pregethu'r efengyl.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Iesu yw'r un sy'n arwain y berthynas y dylem gwrdd ag ef.</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oedd yr eunuch o Ethiopia y cyfarfu Philip â gofal amdano?</a:t>
            </a:r>
            <a:r xmlns:a="http://schemas.openxmlformats.org/drawingml/2006/main">
              <a:rPr lang="c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Ef oedd yng ngofal y fyddin.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Roedd yn gogydd ei wlad.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Ef</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oedd</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mewn</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tâl</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o</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ei</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gwlad</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arian.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Ef oedd yn rheoli addoliad y wlad.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③ </a:t>
            </a:r>
            <a:r xmlns:a="http://schemas.openxmlformats.org/drawingml/2006/main">
              <a:rPr lang="cy" altLang="ko-KR" sz="2800">
                <a:solidFill>
                  <a:srgbClr val="ff0000"/>
                </a:solidFill>
              </a:rPr>
              <a:t>Ef oedd yn gyfrifol am arian ei wlad.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y" altLang="ko-KR" sz="3600"/>
              <a:t>Yna dechreuodd Philip gyda'r union ddarn hwnnw o'r Ysgrythur a dweud wrtho'r newyddion da am Iesu.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8:</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91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Saul yn cwrdd â Iesu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Sawl diwrnod sydd wedi mynd heibio ers i Lasarus farw pan ddaeth Iesu?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un diwrnod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dau ddiwrnod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tri diwrnod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pedwar diwrnod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③ </a:t>
            </a:r>
            <a:r xmlns:a="http://schemas.openxmlformats.org/drawingml/2006/main">
              <a:rPr altLang="ko-KR" lang="cy" sz="2800">
                <a:solidFill>
                  <a:srgbClr val="ff0000"/>
                </a:solidFill>
              </a:rPr>
              <a:t>tri diwrnod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y" altLang="ko-KR" sz="3600"/>
              <a:t>Syrthiodd ar lawr a chlywodd lais yn dweud wrtho, "Saul, Saul, pam yr wyt yn fy erlid 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yna ddyn o'r enw Saul oedd yn casáu'r rhai oedd yn credu yn Iesu, ac roedd yn casáu'r eglwys.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Roedd Saul yn casáu Iesu gymaint nes iddo fynd i Ddamascus i arestio'r Cristnogion.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Wrth agosáu at Ddamascus ar ei daith, yn sydyn fflachiodd golau o'r nef o'i gwmpas. Clywodd lais, “Saul, Saul, pam yr wyt yn fy erlid 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“Pwy wyt ti, Arglwydd?” gofynnodd Saul. “Myfi yw Iesu, yr hwn yr ydych yn ei erlid.” Roedd Saul yn synnu bod Iesu yn fyw. Roedd yn meddwl bod Iesu wedi marw.</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Daeth Saul, a gyfarfu â Iesu, yn ddyn newydd. Felly daeth yn Paul yr Apostol, a weithiodd yn galed i bregethu'r efengyl i'r Cenhedloedd, ac ysgrifennodd lawer o lyfrau Beiblaidd.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Roedd Saul yn ddyn oedd yn erlid yr eglwys, ond galwodd Duw ef yn apostol.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Roedd Saul, a gyfarfu â Iesu, yn byw bywyd hollol wahanol nag o’r blaen.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Pa newidiadau ydych chi wedi'u gwneud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ers i chi gwrdd â Iesu?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Rhaid i'r rhai sy'n cwrdd â Iesu fyw bywyd gwahanol nag erioed o'r blaen.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Iesu yw'r un sy'n maddau i ddynion drwg fel Saul ac yn eu galw i mewn ac yn eu gosod fel gweithwyr.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Pam aeth Saul i Ddamascus?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Arestio Cristnogion.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Cael taith.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Cael addoliad.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I bregethu'r efengyl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① </a:t>
            </a:r>
            <a:r xmlns:a="http://schemas.openxmlformats.org/drawingml/2006/main">
              <a:rPr lang="cy" altLang="ko-KR" sz="2800">
                <a:solidFill>
                  <a:srgbClr val="ff0000"/>
                </a:solidFill>
              </a:rPr>
              <a:t>Arestio Cristnogion.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y" altLang="ko-KR" sz="3600"/>
              <a:t>Syrthiodd ar lawr a chlywodd lais yn dweud wrtho, "Saul, Saul, pam yr wyt yn fy erlid 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y" sz="3600"/>
              <a:t>Dywedodd Iesu wrthi, "Myfi yw'r atgyfodiad a'r bywyd. Y sawl sy'n credu ynof fi a fydd byw, er iddo farw;</a:t>
            </a:r>
            <a:endParaRPr xmlns:a="http://schemas.openxmlformats.org/drawingml/2006/main" altLang="ko-KR" lang="en-US" sz="3600"/>
          </a:p>
          <a:p>
            <a:pPr xmlns:a="http://schemas.openxmlformats.org/drawingml/2006/main" lvl="0">
              <a:defRPr/>
            </a:pPr>
            <a:r xmlns:a="http://schemas.openxmlformats.org/drawingml/2006/main">
              <a:rPr altLang="ko-KR" lang="cy" sz="3600"/>
              <a:t>a phwy bynnag sy'n byw ac yn credu ynof fi, ni bydd marw byth. Ydych chi'n credu hyn?"</a:t>
            </a:r>
            <a:endParaRPr xmlns:a="http://schemas.openxmlformats.org/drawingml/2006/main" altLang="ko-KR" lang="en-US" sz="3600"/>
          </a:p>
          <a:p>
            <a:pPr xmlns:a="http://schemas.openxmlformats.org/drawingml/2006/main" lvl="0">
              <a:defRPr/>
            </a:pPr>
            <a:r xmlns:a="http://schemas.openxmlformats.org/drawingml/2006/main">
              <a:rPr altLang="ko-KR" lang="cy"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loan</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11:</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92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ffrind da Paul,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t>Ond cymerodd Barnabas ef a dod ag ef at yr apostolion. Dywedodd wrthyn nhw sut roedd Saul ar ei daith wedi gweld yr Arglwydd a bod yr Arglwydd wedi siarad ag ef, a sut roedd yn Damascus wedi pregethu'n ddi-ofn yn enw Iesu.</a:t>
            </a:r>
            <a:r xmlns:a="http://schemas.openxmlformats.org/drawingml/2006/main">
              <a:rPr lang="c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Ar ôl i Paul gwrdd â Iesu, roedd am gwrdd â disgyblion Iesu.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Ond roedd disgyblion Iesu yn ofni Paul. Oherwydd nad oedden nhw'n gwybod, ar ôl i Paul gwrdd â Iesu, iddo ddod yn gredwr yn Iesu.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Helpodd Barnabas Paul. “Fe wnaeth o wir gyfarfod â Iesu a newid yn llwyr!”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"Rydw i hefyd wedi gweld Paul yn pregethu yn Damascus, lle aeth i arestio'r Cristnogion!" Daeth y disgyblion yn ffrindiau â Paul yn rhwydd.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Wedi hynny, daeth Barnabas a Paul yn ffrindiau da a theithio o amgylch y byd i bregethu’r efengyl gyda’i gilydd.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Cyfarfu Paul, a oedd yn erlid yr eglwys, â Iesu a daeth yn ddyn newydd, ond nid oedd pobl yn ei gredu.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Ond Duw a baratôdd Barnabas ac a’i gwnaeth ef</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cydweithiwr da i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Fel Paul a Barnabas, dylen ni fod yn ffrindiau ffydd da a helpu ein gilydd.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Iesu’n anfon ffrind atom sy’n gallu ein helpu pan fyddwn ni mewn trafferth.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Pwy helpodd Paul a dod yn ffrindiau pan oedd mewn trwbwl?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Pedr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Ioan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③ </a:t>
            </a:r>
            <a:r xmlns:a="http://schemas.openxmlformats.org/drawingml/2006/main">
              <a:rPr lang="cy"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74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Gweddnewidiad Iesu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cy" altLang="ko-KR" sz="3600"/>
              <a:t>Ond cymerodd Barnabas ef a dod ag ef at yr apostolion. Dywedodd wrthyn nhw sut roedd Saul ar ei daith wedi gweld yr Arglwydd a bod yr Arglwydd wedi siarad ag ef, a sut roedd yn Damascus wedi pregethu'n ddi-ofn yn enw Iesu.</a:t>
            </a:r>
            <a:r xmlns:a="http://schemas.openxmlformats.org/drawingml/2006/main">
              <a:rPr lang="c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93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Dorcas, sydd wedi dod yn ôl yn fyw.</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Anfonodd Pedr hwy i gyd allan o'r ystafell; yna cododd ar ei liniau a gweddïo. Gan droi at y wraig farw, efe a ddywedodd, "Tabitha, cod." Agorodd ei llygaid, a gwelodd Pedr yn eistedd.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Yr oedd yno ddisgybl o'r enw Dorcas, yr hwn oedd bob amser yn gwneyd daioni ac yn cynorthwyo y tlodion.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Tua'r amser hwnnw aeth yn glaf a bu farw. Roedd ei chymdogion yn drist iawn a daeth â Peter yn ôl.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Pan gyrhaeddodd Pedr, roedd pawb oedd wedi cael cymorth ganddi yn crio, gan ddangos y dillad roedd wedi'u derbyn yn anrheg.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Anfonodd Pedr hwy i gyd allan o'r ystafell; yna cododd ar ei lin a gweddïo.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“Dorcas, cod!” meddai Pedr. Agorodd ei llygaid, ac eisteddodd i weld Pedr. O weld hyn, roedd pawb yn hapus ac roedd llawer o bobl y pentref hwnnw yn credu yn Iesu.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Roedd Pedr yn ddisgybl i Iesu, ac roedd yn gallu gwneud yr hyn a wnaeth Iesu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pan oedd efe ar y ddaear hon.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000">
                <a:solidFill>
                  <a:schemeClr val="tx1">
                    <a:lumMod val="65000"/>
                    <a:lumOff val="35000"/>
                  </a:schemeClr>
                </a:solidFill>
              </a:rPr>
              <a:t>Dywedodd Iesu wrth ei ddisgyblion y bydden nhw'n gwneud yr un peth ag a wnaeth.</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y" altLang="ko-KR" sz="3000">
                <a:solidFill>
                  <a:schemeClr val="tx1">
                    <a:lumMod val="65000"/>
                    <a:lumOff val="35000"/>
                  </a:schemeClr>
                </a:solidFill>
              </a:rPr>
              <a:t>Rydym yn ddisgyblion i Iesu.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y" altLang="ko-KR" sz="3000">
                <a:solidFill>
                  <a:schemeClr val="tx1">
                    <a:lumMod val="65000"/>
                    <a:lumOff val="35000"/>
                  </a:schemeClr>
                </a:solidFill>
              </a:rPr>
              <a:t>Mae angen inni ddysgu a chofio beth wnaeth Iesu yn y wlad hon a gwneud yr un pethau â Iesu.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Iesu’n rhoi pŵer i’w ddisgyblion er mwyn iddyn nhw allu pregethu’r efengyl.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Yno y cafodd ei weddnewid o'u blaen hwynt. Yr oedd ei wyneb yn disgleirio fel yr haul, a'i ddillad cyn wynned a'r goleuni.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17:</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Pan ddaeth Pedr i Dorcas, roedd pobl yn drist a beth wnaethon nhw ei ddangos iddo?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Dillad roedd Dorcas wedi'u gwneud.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Prydau roedd Dorcas wedi'u gwneud.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mab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Llythyr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① </a:t>
            </a:r>
            <a:r xmlns:a="http://schemas.openxmlformats.org/drawingml/2006/main">
              <a:rPr lang="cy" altLang="ko-KR" sz="2800">
                <a:solidFill>
                  <a:srgbClr val="ff0000"/>
                </a:solidFill>
              </a:rPr>
              <a:t>Dillad roedd Dorcas wedi'u gwneud.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Anfonodd Pedr hwy i gyd allan o'r ystafell; yna cododd ar ei liniau a gweddïo. Gan droi at y wraig farw, efe a ddywedodd, "Tabitha, cod." Agorodd ei llygaid, a gwelodd Pedr yn eistedd.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9:</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94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Cornelius, Cenedl Waredig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Roedd y credinwyr enwaededig oedd wedi dod gyda Pedr yn synnu bod dawn yr Ysbryd Glân wedi ei dywallt hyd yn oed ar y Cenhedloedd.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 10:</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cy" altLang="ko-KR" sz="2500">
                <a:solidFill>
                  <a:schemeClr val="tx1">
                    <a:lumMod val="65000"/>
                    <a:lumOff val="35000"/>
                  </a:schemeClr>
                </a:solidFill>
              </a:rPr>
              <a:t>Yn Cesarea yr oedd dyn o'r enw Cornelius, canwriad yn yr hyn a elwid y Gatrawd Eidalaidd.</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cy" altLang="ko-KR" sz="2500">
                <a:solidFill>
                  <a:schemeClr val="tx1">
                    <a:lumMod val="65000"/>
                    <a:lumOff val="35000"/>
                  </a:schemeClr>
                </a:solidFill>
              </a:rPr>
              <a:t>Yr oedd ef a'i holl deulu yn ddefosiynol ac yn ofni Duw ; rhoddodd yn hael i'r rhai mewn angen a gweddïo ar Dduw yn gyson.</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Un diwrnod, clywodd Cornelius lais Duw wrth weddïo. “Anfon ddynion i fod yn ddyn o'r enw Pedr.”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cy" altLang="ko-KR" sz="2400">
                <a:solidFill>
                  <a:schemeClr val="tx1">
                    <a:lumMod val="65000"/>
                    <a:lumOff val="35000"/>
                  </a:schemeClr>
                </a:solidFill>
              </a:rPr>
              <a:t>Bryd hynny, gwelodd Pedr weledigaeth mewn gweddi hefyd. Rhoddodd Duw iddo anifeiliaid o'r nef na allai Iddewon eu bwyta a gorchymyn iddo fwyta.</a:t>
            </a:r>
            <a:r xmlns:a="http://schemas.openxmlformats.org/drawingml/2006/main">
              <a:rPr lang="cy" altLang="en-US" sz="2400">
                <a:solidFill>
                  <a:schemeClr val="tx1">
                    <a:lumMod val="65000"/>
                    <a:lumOff val="35000"/>
                  </a:schemeClr>
                </a:solidFill>
              </a:rPr>
              <a:t> </a:t>
            </a:r>
            <a:r xmlns:a="http://schemas.openxmlformats.org/drawingml/2006/main">
              <a:rPr lang="cy" altLang="ko-KR" sz="2400">
                <a:solidFill>
                  <a:schemeClr val="tx1">
                    <a:lumMod val="65000"/>
                    <a:lumOff val="35000"/>
                  </a:schemeClr>
                </a:solidFill>
              </a:rPr>
              <a:t>“Peidiwch â galw dim byd amhur y mae Duw wedi ei wneud yn lân.”</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 y diwedd, dilynodd Pedr y dynion roedd Cornelius wedi'u hanfon ac aeth i dŷ Cornelius.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cy" altLang="ko-KR" sz="2400">
                <a:solidFill>
                  <a:schemeClr val="tx1">
                    <a:lumMod val="65000"/>
                    <a:lumOff val="35000"/>
                  </a:schemeClr>
                </a:solidFill>
              </a:rPr>
              <a:t>Pregethodd Pedr Iesu a'r efengyl iddynt i Cornelius a'i deulu. Yna daeth yr Ysbryd Glân i lawr arnynt. Sylweddolodd wrth edrych ar hyn; "Gall hyd yn oed y cenhedloedd yn cael eu hachub os ydynt yn credu yn Iesu!"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cy" altLang="ko-KR" sz="3400">
                <a:solidFill>
                  <a:schemeClr val="tx1">
                    <a:lumMod val="65000"/>
                    <a:lumOff val="35000"/>
                  </a:schemeClr>
                </a:solidFill>
              </a:rPr>
              <a:t>Roedd Pedr yn meddwl mai dim ond Iddewon oedd yn gallu credu yn Iesu a chael eu hachub.</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y" altLang="ko-KR" sz="3400">
                <a:solidFill>
                  <a:schemeClr val="tx1">
                    <a:lumMod val="65000"/>
                    <a:lumOff val="35000"/>
                  </a:schemeClr>
                </a:solidFill>
              </a:rPr>
              <a:t>Ond nid oes gan efengyl Duw unrhyw wahaniaethu ymhlith holl bobl y byd.</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y" altLang="ko-KR" sz="3400">
                <a:solidFill>
                  <a:schemeClr val="tx1">
                    <a:lumMod val="65000"/>
                    <a:lumOff val="35000"/>
                  </a:schemeClr>
                </a:solidFill>
              </a:rPr>
              <a:t>Mae'n rhaid i ni bregethu'r efengyl i bawb yn y byd er mwyn iddyn nhw gael eu hachub.</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Cymerodd Iesu Pedr, Iago ac Ioan gydag ef, a'u harwain i fyny mynydd uchel ar eu pennau eu hunain.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 yn rhoi iachawdwriaeth i bawb sy'n credu ynddo, waeth beth fo'u cenedligrwydd neu statws.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solidFill>
                  <a:srgbClr val="ff0000"/>
                </a:solidFill>
              </a:rPr>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 weledigaeth a welodd Pedr wrth weddïo?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Iesu yn disgyn o'r nef.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Beibl yn dod i lawr o'r nef.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Angylion yn dod i lawr o'r nef.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Daeth anifeiliaid na all Iddewon eu bwyta i lawr o'r nefoedd.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Daeth anifeiliaid na all Iddewon eu bwyta i lawr o'r nefoedd.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Roedd y credinwyr enwaededig oedd wedi dod gyda Pedr yn synnu bod dawn yr Ysbryd Glân wedi ei dywallt hyd yn oed ar y Cenhedloedd.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 10:</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95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Canu Emynau</a:t>
            </a:r>
            <a:endParaRPr xmlns:a="http://schemas.openxmlformats.org/drawingml/2006/main" lang="en-US" altLang="ko-KR" sz="4000"/>
          </a:p>
          <a:p>
            <a:pPr xmlns:a="http://schemas.openxmlformats.org/drawingml/2006/main" algn="ctr">
              <a:defRPr/>
            </a:pPr>
            <a:r xmlns:a="http://schemas.openxmlformats.org/drawingml/2006/main">
              <a:rPr lang="cy" altLang="ko-KR" sz="4000"/>
              <a:t>hyd yn oed yn y carchar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cy" altLang="ko-KR" sz="3600"/>
              <a:t>Tua hanner nos roedd Paul a Silas yn gweddïo ac yn canu emynau i Dduw, ac roedd y carcharorion eraill yn gwrando arnyn nhw.</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16:</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Gwnaeth Paul a Silas eu gorau i bregethu’r efengyl yn Philippe. Ond curodd pobl oedd yn ei gasáu Paul a Silas a'u rhoi yn y carchar.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Gweddïodd Paul a Silas a moli Duw hyd yn oed yn y carchar. Roedd pawb yn y carchar yn gwrando ar hyn.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Yna'n sydyn bu daeargryn mor fawr nes i holl ddrysau'r carchar agor. Roedd ceidwad y carchar yn bryderus iawn oherwydd ei fod yn meddwl bod y carcharorion wedi dianc.</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Gwaeddodd Paul, “Paid â phoeni! Rydyn ni i gyd yma!” “Syr, beth sy'n rhaid i mi ei wneud i gael fy achub?” Gofynnodd y Jailer.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"Cred yn yr Arglwydd Iesu. Yna byddwch chi a'ch teulu yn cael eu cadw!" Yr awr honno o'r nos cymerodd carcharor hwy a golchi eu clwyfau; yna ar unwaith bedyddiwyd ef a'i holl deulu.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Yno y cafodd ei weddnewid o'u blaen hwynt. Yr oedd ei wyneb yn disgleirio fel yr haul, a'i ddillad cyn wynned a'r goleuni.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cy" altLang="ko-KR" sz="2900">
                <a:solidFill>
                  <a:schemeClr val="tx1">
                    <a:lumMod val="65000"/>
                    <a:lumOff val="35000"/>
                  </a:schemeClr>
                </a:solidFill>
              </a:rPr>
              <a:t>Ni chafodd Paul a Silas eu siomi a gweddïo a chanmol,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er iddynt gael eu curo i farwolaeth.</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Yna agorodd Duw ddrws y carchar a rhoi cyfle iddyn nhw bregethu’r efengyl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i'r carcharor a'i deulu.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Mae yna adegau pan rydyn ni mewn trafferth, hefyd.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Ac os na fyddwch chi'n gadael eich hun i lawr ac yn symud ymlaen i weddi a mawl, bydd Duw yn eich achub chi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y" altLang="ko-KR" sz="2900">
                <a:solidFill>
                  <a:schemeClr val="tx1">
                    <a:lumMod val="65000"/>
                    <a:lumOff val="35000"/>
                  </a:schemeClr>
                </a:solidFill>
              </a:rPr>
              <a:t>mewn ffordd anhygoel.</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 yn rhoi'r pŵer i mi oresgyn yr holl anawsterau a chaledi.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wnaeth Paul a Silas yn y carchar??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Roedden nhw'n crio.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Roedden nhw'n erfyn am eu bywyd.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Roeddent yn siomedig.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Buont yn gweddïo ac yn canu emynau.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Buont yn gweddïo ac yn canu emynau.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cy" altLang="ko-KR" sz="3600"/>
              <a:t>Tua hanner nos roedd Paul a Silas yn gweddïo ac yn canu emynau i Dduw, ac roedd y carcharorion eraill yn gwrando arnyn nhw.</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16:</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96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Paul yn pregethu yr Efengyl i'r Brenin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Atebodd Paul, "Byr neu hir - yr wyf yn gweddïo ar Dduw ar i chi nid yn unig ond pawb sy'n gwrando arnaf heddiw ddod yr hyn ydw i, ac eithrio'r cadwyni hyn."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26:</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Pregethodd Paul yr efengyl ac yn y diwedd daeth yn garcharor yn Jerwsalem. Gofynnodd y Brenin Agripa am bechodau'r carcharor Paul.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“Mae gennych ganiatâd i siarad drosoch eich hun!” Rhoddodd Agrippa amser i Paul ddechrau ei amddiffyniad.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Defnyddiodd Paul y cyfle i bregethu’r efengyl. "O frenin, rwy'n gobeithio y byddwch yn dod yn debyg i mi heblaw am y cadwyni hyn!"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Ni chafodd y brenin unrhyw bechod yn Paul. Roedd Paul eisiau mynd i Rufain a phregethu'r efengyl i'r Ymerawdwr.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 union wedi hynny ymddangosodd Moses ac Elias o'u blaenau, yn ymddiddan â Iesu.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Yn y diwedd, apeliodd Paul at yr ymerawdwr Rhufeinig. Fel carcharor, aeth Paul ar gwch i fynd at ymerawdwr Rhufain.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Yr oedd Paul yn garcharor, ond pregethodd yr efengyl yn falch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o flaen brenin ei brawf ei hun.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Am nad oedd arno gywilydd o'r efengyl, a chredai ei bod yn wirionedd balch.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Mae angen inni allu pregethu Efengyl Iesu yn hyderus ac yn ddewr pwy bynnag y byddwn yn cwrdd â hi.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 yn llawer uwch na'r dyn uchaf yn y byd.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wnaeth Paul pan roddodd brenin prawf Paul gyfle iddo siarad?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Pregethodd Efengyl Iesu.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Cyhuddodd berson drwg.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Gofynnodd am gael ei ryddhau.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Gweddïodd a chanu emynau.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① </a:t>
            </a:r>
            <a:r xmlns:a="http://schemas.openxmlformats.org/drawingml/2006/main">
              <a:rPr lang="cy" altLang="ko-KR" sz="2800">
                <a:solidFill>
                  <a:srgbClr val="ff0000"/>
                </a:solidFill>
              </a:rPr>
              <a:t>Pregethodd Efengyl Iesu.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Atebodd Paul, "Byr neu hir - yr wyf yn gweddïo ar Dduw ar i chi nid yn unig ond pawb sy'n gwrando arnaf heddiw ddod yr hyn ydw i, ac eithrio'r cadwyni hyn."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26:</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97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Mae'r Llong yn Suddo!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ac a ddywedodd, Paid ag ofni, Paul. Rhaid i chwi sefyll prawf o flaen Cesar; ac y mae Duw yn drugarog wedi rhoi i chwi fywydau pawb sy'n morio gyda chwi.'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27:</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Aethpwyd â Paul i Rufain ar long gyda'r carcharorion eraill.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Fodd bynnag, roedd y llong mewn perygl o suddo oherwydd y teiffŵn. Roedd pawb yn crynu gan ofn.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Gweddïodd Paul ar Dduw a dweud wrth bobl. "Peidiwch ag ofni. Dywedodd Duw na fyddai neb yn marw."</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Dywedodd llais o'r cwmwl, “Hwn yw fy Mab, yr hwn yr wyf yn ei garu; ag ef yr wyf yn falch iawn. Gwrandewch arno!”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Suddodd y llong, ond fel y dywedodd Paul, gallai'r bobl i gyd lanio ar yr ynys heb un farwolaeth.</a:t>
            </a:r>
            <a:r xmlns:a="http://schemas.openxmlformats.org/drawingml/2006/main">
              <a:rPr lang="cy"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Paul yn pregethu Iesu ar yr ynys ac yn rhoi gogoniant i Dduw.</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Gweddïodd Paul, anogodd eraill, hyd yn oed ar adegau o argyfwng pan oedd y llong ar fin suddo.</a:t>
            </a:r>
            <a:r xmlns:a="http://schemas.openxmlformats.org/drawingml/2006/main">
              <a:rPr lang="cy" altLang="en-US" sz="3200">
                <a:solidFill>
                  <a:schemeClr val="tx1">
                    <a:lumMod val="65000"/>
                    <a:lumOff val="35000"/>
                  </a:schemeClr>
                </a:solidFill>
              </a:rPr>
              <a:t> </a:t>
            </a:r>
            <a:r xmlns:a="http://schemas.openxmlformats.org/drawingml/2006/main">
              <a:rPr lang="cy" altLang="ko-KR" sz="3200">
                <a:solidFill>
                  <a:schemeClr val="tx1">
                    <a:lumMod val="65000"/>
                    <a:lumOff val="35000"/>
                  </a:schemeClr>
                </a:solidFill>
              </a:rPr>
              <a:t>Yn y diwedd, fe'u hachubwyd i gyd,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yn union fel y dywedodd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Mae pobl Dduw yn gyfrifol am gyflwyno ewyllys Duw i'r byd trwy weddi ac am y newyddion da am iachawdwriaeth Duw.</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Iesu yw perchennog pob bywyd yn y byd. Nid oes dim yn marw heb ei ganiatâd.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wnaeth Paul pan gyfarfu’r llong â’r teiffŵn?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Efe a lefodd.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Neidiodd i'r môr.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Ymladdodd yn erbyn y peilot.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Gweddïodd ar Dduw.</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Gweddïodd ar Dduw.</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ac a ddywedodd, Paid ag ofni, Paul. Rhaid i chwi sefyll prawf o flaen Cesar; ac y mae Duw yn drugarog wedi rhoi i chwi fywydau pawb sy'n morio gyda chwi.'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Actau</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27:</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98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Ymbil Paul dros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Apeliaf arnat am fy mab Onesimus, a ddaeth yn fab i mi tra oeddwn mewn cadwyni.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Philemon</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Onesimus yn was i Philemon. Ond sleifiodd allan heb ganiatâd ei feistr i Rufain.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Cyfarfu Onesimus â Paul a gafodd ei garcharu yn Rhufain. Pregethodd Paul yr efengyl iddo, a daeth i gredu yn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Pan glywsant hyn, syrthiasant wyneb i waered i'r llawr, wedi dychryn. Dywedodd Iesu, “Peidiwch ag ofni.” Pan edrychon nhw i fyny, ni welsant neb ond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Dywedodd Paul wrth Onesimus am fynd yn ôl at ei feistr Philemon a gofyn am faddeuant. A dywedodd Paul wrth Onesimus am fyw fel un sy'n credu yn Iesu.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Onesimus yn poeni. Oherwydd y pryd hwnnw, lladdwyd y gwas a ddihangodd gan ei berchennog.</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Ysgrifennodd Paul lythyr at Onesimus at ei feistr, Philemon, i faddau iddo. Mae'r llythyr hwn yn 'Philemon' yn y Beibl.</a:t>
            </a:r>
            <a:r xmlns:a="http://schemas.openxmlformats.org/drawingml/2006/main">
              <a:rPr lang="c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Ailgysylltodd Paul y berthynas doredig rhwng Onesimus a Philemon. Gofynnodd yr Onesimus am faddeuant i Philemon, a maddeuodd y Philemon i'r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Mae'n rhaid i ni ofyn am faddeuant os ydym wedi gwneud rhywbeth o'i le.</a:t>
            </a:r>
            <a:r xmlns:a="http://schemas.openxmlformats.org/drawingml/2006/main">
              <a:rPr lang="cy" altLang="en-US" sz="3200">
                <a:solidFill>
                  <a:schemeClr val="tx1">
                    <a:lumMod val="65000"/>
                    <a:lumOff val="35000"/>
                  </a:schemeClr>
                </a:solidFill>
              </a:rPr>
              <a:t> </a:t>
            </a:r>
            <a:r xmlns:a="http://schemas.openxmlformats.org/drawingml/2006/main">
              <a:rPr lang="cy" altLang="ko-KR" sz="3200">
                <a:solidFill>
                  <a:schemeClr val="tx1">
                    <a:lumMod val="65000"/>
                    <a:lumOff val="35000"/>
                  </a:schemeClr>
                </a:solidFill>
              </a:rPr>
              <a:t>Ac os gwnaeth rhywun rywbeth o'i le i ni, mae'n rhaid i ni faddau iddyn nhw.</a:t>
            </a:r>
            <a:r xmlns:a="http://schemas.openxmlformats.org/drawingml/2006/main">
              <a:rPr lang="cy" altLang="en-US" sz="3200">
                <a:solidFill>
                  <a:schemeClr val="tx1">
                    <a:lumMod val="65000"/>
                    <a:lumOff val="35000"/>
                  </a:schemeClr>
                </a:solidFill>
              </a:rPr>
              <a:t> </a:t>
            </a:r>
            <a:r xmlns:a="http://schemas.openxmlformats.org/drawingml/2006/main">
              <a:rPr lang="cy" altLang="ko-KR" sz="3200">
                <a:solidFill>
                  <a:schemeClr val="tx1">
                    <a:lumMod val="65000"/>
                    <a:lumOff val="35000"/>
                  </a:schemeClr>
                </a:solidFill>
              </a:rPr>
              <a:t>Dyna mae pobl yn ei gredu yn Iesu.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Daw Iesu â heddwch a chymod lle mae ymladd a gwrthdaro.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Pwy gyfarfu Onesimus yn Rhufain pan redodd i ffwrdd oddi wrth ei berchennog, Philemon?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Pedr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Ioan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y" altLang="ko-KR" sz="3600"/>
              <a:t>Apeliaf arnat am fy mab Onesimus, a ddaeth yn fab i mi tra oeddwn mewn cadwyni.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Philemon</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99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Timotheus, Disgybl i Paul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y" altLang="ko-KR" sz="3600"/>
              <a:t>Rwyf wedi cael fy atgoffa o'ch ffydd ddiffuant, a oedd yn byw gyntaf yn eich nain Lois ac yn eich mam Eunice ac, rwyf wedi fy mherswadio, sydd bellach yn byw ynoch chi hefyd.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2Thimothi</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Roedd gan Paul ddisgybl o'r enw Timotheus. Mae Timotheus wedi bod yn genhadwr gyda Paul ers pan oedd yn fachgen.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Yr oedd dyn a chanddo ddau fab. Gofynnodd yr ail fab i'w dad roi ei gyfran o'r eiddo iddo ymlaen llaw.</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Roedd Iesu ar y ddaear hon ar ffurf ddynol, ond mae hefyd yn Dduw.</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Fel y gorchmynnodd Duw i'w ddisgyblion ar y mynydd,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rhaid inni gredu yn Iesu fel Mab Duw a gwrando’n astud arno.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Gwyddai Paul, oedd yn y carchar, ei fod ar fin marw, ac ysgrifennodd lythyr at ei ddisgybl annwyl Timotheus.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Roedd y llythyr yn dweud sut y dylai Timotheus ddysgu'r credinwyr fel gweinidog eglwys.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Darllenodd Timotheus a'r credinwyr lythyr Paul a phenderfynu peidio â cholli ffydd tan y diwedd hyd yn oed mewn erledigaeth.</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Felly y mae ffydd Paul wedi ei throsglwyddo i'w ddisgybl Timotheus, a thrachefn i'r eglwysi.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cy" altLang="ko-KR" sz="3600">
                <a:solidFill>
                  <a:schemeClr val="tx1">
                    <a:lumMod val="65000"/>
                    <a:lumOff val="35000"/>
                  </a:schemeClr>
                </a:solidFill>
              </a:rPr>
              <a:t>Diolch i’r efengylwyr a bregethodd yr efengyl inni a’r athrawon a ddysgodd air Duw inni, mae ein ffydd a’n heglwys wedi cynyddu.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y" altLang="ko-KR" sz="3600">
                <a:solidFill>
                  <a:schemeClr val="tx1">
                    <a:lumMod val="65000"/>
                    <a:lumOff val="35000"/>
                  </a:schemeClr>
                </a:solidFill>
              </a:rPr>
              <a:t>Nawr mae'n rhaid i ni gyflwyno ein ffydd a dysgu iddyn nhw air Duw rydyn ni wedi'i ddysgu.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Mae Iesu yn..</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Mae Iesu yn cael ei atgyfodi ac mae'n fyw yn dragwyddol, gydag eglwysi a chredinwyr sy'n credu ynddo.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At bwy yr ysgrifennodd Paul y llythyr wrth i ddydd ei farwolaeth agosáu?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Luc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Marc</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Timotheus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③ </a:t>
            </a:r>
            <a:r xmlns:a="http://schemas.openxmlformats.org/drawingml/2006/main">
              <a:rPr lang="cy" altLang="ko-KR" sz="2800">
                <a:solidFill>
                  <a:srgbClr val="ff0000"/>
                </a:solidFill>
              </a:rPr>
              <a:t>Timotheus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y" altLang="ko-KR" sz="3600"/>
              <a:t>Rwyf wedi cael fy atgoffa o'ch ffydd ddiffuant, a oedd yn byw gyntaf yn eich nain Lois ac yn eich mam Eunice ac, rwyf wedi fy mherswadio, sydd bellach yn byw ynoch chi hefyd.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2Thimothi</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4:</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100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Gwelodd John Olygfa Rhyfeddol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y" altLang="ko-KR" sz="3600"/>
              <a:t>Y mae yr hwn sydd yn tystiolaethu i'r pethau hyn yn dywedyd, " Ydwyf, yr wyf yn dyfod yn fuan." Amen. Tyred, Arglwydd Iesu.</a:t>
            </a:r>
            <a:endParaRPr xmlns:a="http://schemas.openxmlformats.org/drawingml/2006/main" lang="en-US" altLang="ko-KR" sz="3600"/>
          </a:p>
          <a:p>
            <a:pPr xmlns:a="http://schemas.openxmlformats.org/drawingml/2006/main" lvl="0">
              <a:defRPr/>
            </a:pPr>
            <a:r xmlns:a="http://schemas.openxmlformats.org/drawingml/2006/main">
              <a:rPr lang="cy"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Datguddiad</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22:</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sy'n disgleirio'n hardd â gwedd ogoneddus.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Yr oedd erlidigaeth yr eglwys yn myned yn waeth a gwaeth erbyn y dydd. merthyrwyd ei holl ddisgyblion wrth gadw ffydd, a chyfyngwyd Ioan i Patmos yn unig.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Un diwrnod clywodd lais uchel fel utgorn, yn dweud: “Ysgrifenna ar sgrôl yr hyn a welwch a'i anfon at y saith eglwys.”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Gwelodd Ioan Iesu hefyd. Roedd Iesu yn ddelw o frenin oedd â holl rym y byd.</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Gwelodd Ioan yr awyr newydd a'r wlad newydd sydd i ddod. Ni fydd dim drwg, ni bydd tristwch, a bydd hapusrwydd gyda Duw bob amser.</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Ysgrifennodd Ioan yr holl weledigaethau hyn, ac ysgrifennodd hwy at yr eglwysi. “Cadwch eich ffydd, oherwydd fe ddaw'r Arglwydd eto!” Dyma lyfr olaf y Bibl, Datguddiad</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Gwers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solidFill>
                  <a:schemeClr val="tx1">
                    <a:lumMod val="65000"/>
                    <a:lumOff val="35000"/>
                  </a:schemeClr>
                </a:solidFill>
              </a:rPr>
              <a:t>Bydd Iesu yn dod yn ôl eto i'r ddaear hon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fel barnwr ryw ddydd.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Ar y pryd, y rhai nad oeddent yn credu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yn Iesu yn dioddef am byth,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Bydd y rhai sy'n credu yn Iesu yn mwynhau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Bywyd tragwyddol gyda Hapusrwydd.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Ydych chi'n aros i Iesu ddod eto?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y" altLang="ko-KR" sz="3200">
                <a:solidFill>
                  <a:schemeClr val="tx1">
                    <a:lumMod val="65000"/>
                    <a:lumOff val="35000"/>
                  </a:schemeClr>
                </a:solidFill>
              </a:rPr>
              <a:t>Rhaid inni beidio â cholli'r gobaith hwnnw, rhaid inni gadw ein ffydd yn y ddaear hon hyd y diwedd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cy" altLang="ko-KR" sz="3200"/>
              <a:t>Pwy yw Iesu?</a:t>
            </a:r>
            <a:r xmlns:a="http://schemas.openxmlformats.org/drawingml/2006/main">
              <a:rPr lang="c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rgbClr val="0070c0"/>
                </a:solidFill>
              </a:rPr>
              <a:t>Iesu..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y" altLang="ko-KR" sz="3600">
                <a:solidFill>
                  <a:schemeClr val="tx1">
                    <a:lumMod val="65000"/>
                    <a:lumOff val="35000"/>
                  </a:schemeClr>
                </a:solidFill>
              </a:rPr>
              <a:t>Bydd Iesu yn dod yn ôl eto i'r ddaear hon yn frenin, yn barnu pob peth, ac yn llywodraethu pob peth am byth.</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Cwis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Beth yw enw'r ynys lle roedd y disgybl John yn gaeth?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① </a:t>
            </a:r>
            <a:r xmlns:a="http://schemas.openxmlformats.org/drawingml/2006/main">
              <a:rPr lang="cy"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② </a:t>
            </a:r>
            <a:r xmlns:a="http://schemas.openxmlformats.org/drawingml/2006/main">
              <a:rPr lang="cy"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③ </a:t>
            </a:r>
            <a:r xmlns:a="http://schemas.openxmlformats.org/drawingml/2006/main">
              <a:rPr lang="cy"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chemeClr val="tx1">
                    <a:lumMod val="65000"/>
                    <a:lumOff val="35000"/>
                  </a:schemeClr>
                </a:solidFill>
              </a:rPr>
              <a:t>④ </a:t>
            </a:r>
            <a:r xmlns:a="http://schemas.openxmlformats.org/drawingml/2006/main">
              <a:rPr lang="cy"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y" altLang="en-US" sz="2800">
                <a:solidFill>
                  <a:srgbClr val="ff0000"/>
                </a:solidFill>
              </a:rPr>
              <a:t>④ </a:t>
            </a:r>
            <a:r xmlns:a="http://schemas.openxmlformats.org/drawingml/2006/main">
              <a:rPr lang="cy"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y" altLang="ko-KR" sz="4000"/>
              <a:t>Gair Heddiw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y" altLang="ko-KR" sz="3600"/>
              <a:t>Y mae yr hwn sydd yn tystiolaethu i'r pethau hyn yn dywedyd, " Ydwyf, yr wyf yn dyfod yn fuan." Amen. Tyred, Arglwydd Iesu.</a:t>
            </a:r>
            <a:endParaRPr xmlns:a="http://schemas.openxmlformats.org/drawingml/2006/main" lang="en-US" altLang="ko-KR" sz="3600"/>
          </a:p>
          <a:p>
            <a:pPr xmlns:a="http://schemas.openxmlformats.org/drawingml/2006/main" lvl="0">
              <a:defRPr/>
            </a:pPr>
            <a:r xmlns:a="http://schemas.openxmlformats.org/drawingml/2006/main">
              <a:rPr lang="cy"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y" altLang="ko-KR" sz="2800">
                <a:solidFill>
                  <a:schemeClr val="tx1">
                    <a:lumMod val="65000"/>
                    <a:lumOff val="35000"/>
                  </a:schemeClr>
                </a:solidFill>
              </a:rPr>
              <a:t>Datguddiad</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22:</a:t>
            </a:r>
            <a:r xmlns:a="http://schemas.openxmlformats.org/drawingml/2006/main">
              <a:rPr lang="cy" altLang="en-US" sz="2800">
                <a:solidFill>
                  <a:schemeClr val="tx1">
                    <a:lumMod val="65000"/>
                    <a:lumOff val="35000"/>
                  </a:schemeClr>
                </a:solidFill>
              </a:rPr>
              <a:t> </a:t>
            </a:r>
            <a:r xmlns:a="http://schemas.openxmlformats.org/drawingml/2006/main">
              <a:rPr lang="cy"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Heddiw</a:t>
            </a:r>
            <a:r xmlns:a="http://schemas.openxmlformats.org/drawingml/2006/main">
              <a:rPr altLang="en-US" lang="cy" sz="4000">
                <a:solidFill>
                  <a:srgbClr val="ff0000"/>
                </a:solidFill>
              </a:rPr>
              <a:t> </a:t>
            </a:r>
            <a:r xmlns:a="http://schemas.openxmlformats.org/drawingml/2006/main">
              <a:rPr altLang="ko-KR" lang="cy" sz="4000">
                <a:solidFill>
                  <a:srgbClr val="ff0000"/>
                </a:solidFill>
              </a:rPr>
              <a:t>Cwis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Pwy na welodd weddnewidiad Iesu?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Pedr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Iago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Ioan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Yno y cafodd ei weddnewid o'u blaen hwynt. Yr oedd ei wyneb yn disgleirio fel yr haul, a'i ddillad cyn wynned a'r goleuni.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17:</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75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Iesu</a:t>
            </a:r>
            <a:r xmlns:a="http://schemas.openxmlformats.org/drawingml/2006/main">
              <a:rPr lang="cy" altLang="en-US" sz="4400"/>
              <a:t> </a:t>
            </a:r>
            <a:r xmlns:a="http://schemas.openxmlformats.org/drawingml/2006/main">
              <a:rPr lang="cy" altLang="ko-KR" sz="4400"/>
              <a:t>Caru Plant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cy" sz="3600"/>
              <a:t>Pan welodd Iesu hyn, roedd yn ddig. Dywedodd wrthynt, "Gadewch i'r plant bach ddod ataf fi, a pheidiwch â'u rhwystro, oherwydd i'r rhai hyn y mae teyrnas Dduw yn perthyn.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Marc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Daeth rhiant â’i blentyn at Iesu i gael ei fendithio gan Iesu.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Yna, ceryddodd disgyblion Iesu ef. “Sut y meiddiwch ddod â'ch plentyn at Iesu?”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Pan welodd Iesu hynny, dywedodd yn ddig.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“Peidiwch ag atal y plant rhag dod ata i. Mae teyrnas Dduw yn perthyn i rai fel y plant hyn.”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Ond roedd y mab wedi gwastraffu ei holl eiddo yn y wlad bell ac yn mynd yn ddiflas.</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“Pwy bynnag na fydd yn derbyn teyrnas Dduw fel plentyn bach, ni chaiff byth fynd i mewn iddi.” A chymerodd y plant yn ei freichiau a rhoi ei ddwylo arnynt a'u bendithio.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Dywedodd Iesu fod teyrnas Dduw yn perthyn i'r plant hyn.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Gadewch inni hefyd ddod yn blant sy'n caru Duw ac yn ufuddhau i Iesu heb golli'r pur, gonest,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a gwir galon plentyn.</a:t>
            </a:r>
            <a:r xmlns:a="http://schemas.openxmlformats.org/drawingml/2006/main">
              <a:rPr altLang="en-US" lang="cy"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Iesu</a:t>
            </a:r>
            <a:r xmlns:a="http://schemas.openxmlformats.org/drawingml/2006/main">
              <a:rPr altLang="en-US" lang="cy" sz="3600">
                <a:solidFill>
                  <a:srgbClr val="0070c0"/>
                </a:solidFill>
              </a:rPr>
              <a:t> </a:t>
            </a:r>
            <a:r xmlns:a="http://schemas.openxmlformats.org/drawingml/2006/main">
              <a:rPr altLang="ko-KR" lang="cy" sz="3600">
                <a:solidFill>
                  <a:srgbClr val="0070c0"/>
                </a:solidFill>
              </a:rPr>
              <a:t>yn..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sy'n caru, yn gwerthfawrogi ac yn bendithio plant.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Beth wnaeth y disgyblion pan geisiodd y plant fynd at Iesu?</a:t>
            </a:r>
            <a:r xmlns:a="http://schemas.openxmlformats.org/drawingml/2006/main">
              <a:rPr altLang="en-US" lang="c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Croesawyd hwy yn llawen.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Dyma nhw'n eu ceryddu nhw i beidio mynd at Iesu.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Fe wnaethon nhw gyflwyno plant i Iesu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Fe wnaethon nhw roi ychydig o fwyd iddyn nhw a'u hanfon adref.</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② </a:t>
            </a:r>
            <a:r xmlns:a="http://schemas.openxmlformats.org/drawingml/2006/main">
              <a:rPr altLang="ko-KR" lang="cy" sz="2800">
                <a:solidFill>
                  <a:srgbClr val="ff0000"/>
                </a:solidFill>
              </a:rPr>
              <a:t>Dyma nhw'n eu ceryddu nhw i beidio mynd at Iesu.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cy" sz="3600"/>
              <a:t>Pan welodd Iesu hyn, roedd yn ddig. Dywedodd wrthynt, "Gadewch i'r plant bach ddod ataf fi, a pheidiwch â'u rhwystro, oherwydd i'r rhai hyn y mae teyrnas Dduw yn perthyn.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Marc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76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Iachaodd Iesu ddyn dall,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y" sz="3600"/>
              <a:t>"Ewch," meddai Iesu, "dy ffydd sydd wedi eich iacháu." Ar unwaith derbyniodd ei olwg a dilyn Iesu ar hyd y ffordd.</a:t>
            </a:r>
            <a:endParaRPr xmlns:a="http://schemas.openxmlformats.org/drawingml/2006/main" altLang="ko-KR" lang="en-US" sz="3600"/>
          </a:p>
          <a:p>
            <a:pPr xmlns:a="http://schemas.openxmlformats.org/drawingml/2006/main" lvl="0">
              <a:defRPr/>
            </a:pPr>
            <a:r xmlns:a="http://schemas.openxmlformats.org/drawingml/2006/main">
              <a:rPr altLang="ko-KR" lang="cy"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y"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Marc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Pan ddaeth Iesu i Jericho, dyn dall, roedd Bartimeus yn eistedd ar fin y ffordd yn cardota.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Pan glywodd mai Iesu o Nasareth ydoedd, dechreuodd weiddi, "Iesu, Fab Dafydd, trugarha wrthyf!"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Galwodd Iesu Bartimeus. “Beth ydych chi am i mi ei wneud i chi?” gofynnodd Iesu iddo. Dywedodd y dyn dall, "Rabbi, yr wyf am weld."</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cy" sz="2800">
                <a:solidFill>
                  <a:schemeClr val="tx1">
                    <a:lumMod val="65000"/>
                    <a:lumOff val="35000"/>
                  </a:schemeClr>
                </a:solidFill>
              </a:rPr>
              <a:t>Sylweddolodd y mab ei fod yn mynd yn fwy truenus na'r gweision yn nhŷ ei dad.</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cy" sz="2800">
                <a:solidFill>
                  <a:schemeClr val="tx1">
                    <a:lumMod val="65000"/>
                    <a:lumOff val="35000"/>
                  </a:schemeClr>
                </a:solidFill>
              </a:rPr>
              <a:t>Felly dychwelodd ac erfyn ar ei dad i'w dderbyn yn un o'i weision.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"Ewch," meddai Iesu, "dy ffydd sydd wedi eich iacháu." Yn ebrwydd cafodd ei olwg.</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“Diolch, Iesu!” Dilynodd Bartimeus Iesu a gadael iddo gael golwg.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Dywedodd Iesu wrth Bartimeus, “Ffydd sydd wedi dy iacháu di.”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Ffydd sy'n ein hachub.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Mynegir ffydd mewn gweddi daer.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Pan weddïwn ar Iesu,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Mae'n rhaid i ni gael y ffydd hon.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sy’n gwrando ac yn ymateb i’n gweddïau taer.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Am beth y gofynnodd Bartimeus i Iesu?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Rhowch lawer o arian i 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Rwyf am fod yn ddisgybl i chi.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Gadewch imi gerdded ar y dŵr.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Rwyf am weld eto.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Rwyf am weld eto.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y" sz="3600"/>
              <a:t>"Ewch," meddai Iesu, "dy ffydd sydd wedi eich iacháu." Ar unwaith derbyniodd ei olwg a dilyn Iesu ar hyd y ffordd.</a:t>
            </a:r>
            <a:endParaRPr xmlns:a="http://schemas.openxmlformats.org/drawingml/2006/main" altLang="ko-KR" lang="en-US" sz="3600"/>
          </a:p>
          <a:p>
            <a:pPr xmlns:a="http://schemas.openxmlformats.org/drawingml/2006/main" lvl="0">
              <a:defRPr/>
            </a:pPr>
            <a:r xmlns:a="http://schemas.openxmlformats.org/drawingml/2006/main">
              <a:rPr altLang="ko-KR" lang="cy"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y"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Marc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77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Dringodd Sacheus goeden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y" sz="3600"/>
              <a:t>Oherwydd daeth Mab y Dyn i geisio ac i achub yr hyn a gollwyd.”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Luc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19:</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Yr oedd dyn cyfoethog o'r enw Sacheus. Roedd yn brif gasglwr trethi, felly roedd pobl yn ei gasáu.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Un diwrnod daeth Iesu i’r pentref lle roedd Sacheus yn byw. Roedd llawer o bobl yn orlawn i weld Iesu.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Cyn gynted ag y gwelodd ei dad ei fab yn dod o bell, rhedodd ato a'i gofleidio a'i dderbyn yn llawen.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Dringodd Sacheus i fyny coeden i weld Iesu. Edrychodd Iesu arno a dweud. “Sacheus, tyrd i lawr ar unwaith. Rhaid i mi aros yn dy dŷ heddiw.”</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Penderfynodd Sacheus wrth Iesu, “Fe roddaf hanner fy eiddo i'r tlodion.”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cy" altLang="ko-KR" sz="3000">
                <a:solidFill>
                  <a:schemeClr val="tx1">
                    <a:lumMod val="65000"/>
                    <a:lumOff val="35000"/>
                  </a:schemeClr>
                </a:solidFill>
              </a:rPr>
              <a:t>Dywedodd Iesu, "Heddiw mae iachawdwriaeth wedi dod i'r tŷ hwn. Daethum i geisio ac i achub yr hyn a gollwyd."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Pan gyfarfu Sacheus â Iesu, cyfaddefodd y byddai'n rhoi ei eiddo anwylaf i'r tlodion.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Beth yw'r peth pwysicaf i chi?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Beth wnaethoch chi ei roi i fyny ar ôl cyfarfod Iesu?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Mae'n rhaid i ni gofio mai'r peth mwyaf gwerthfawr i ni yw Iesu.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rgbClr val="ff0000"/>
                </a:solidFill>
              </a:rPr>
              <a:t>Pwy yw Iesu?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Gwaredwr a ddaeth i'r wlad hon i achub pawb yn ddiwahaniaeth.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Heddiw</a:t>
            </a:r>
            <a:r xmlns:a="http://schemas.openxmlformats.org/drawingml/2006/main">
              <a:rPr altLang="en-US" lang="cy" sz="4000">
                <a:solidFill>
                  <a:srgbClr val="ff0000"/>
                </a:solidFill>
              </a:rPr>
              <a:t> </a:t>
            </a:r>
            <a:r xmlns:a="http://schemas.openxmlformats.org/drawingml/2006/main">
              <a:rPr altLang="ko-KR" lang="cy" sz="4000">
                <a:solidFill>
                  <a:srgbClr val="ff0000"/>
                </a:solidFill>
              </a:rPr>
              <a:t>Cwis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Pam roedd pobl yn casáu Sacheus?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Oherwydd</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ef</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oedd</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a</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prif</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treth</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casglwr.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Oherwydd ei fod yn credu yn Iesu yn dda.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Oherwydd ei fod yn gweddïo llawer.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Oherwydd ei fod yn olygus.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① </a:t>
            </a:r>
            <a:r xmlns:a="http://schemas.openxmlformats.org/drawingml/2006/main">
              <a:rPr altLang="ko-KR" lang="cy" sz="2800">
                <a:solidFill>
                  <a:srgbClr val="ff0000"/>
                </a:solidFill>
              </a:rPr>
              <a:t>Oherwydd ei fod yn brif gasglwr trethi.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y" sz="3600"/>
              <a:t>Oherwydd daeth Mab y Dyn i geisio ac i achub yr hyn a gollwyd.”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Luc</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19:</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y">
                <a:solidFill>
                  <a:schemeClr val="tx1">
                    <a:lumMod val="50000"/>
                    <a:lumOff val="50000"/>
                  </a:schemeClr>
                </a:solidFill>
              </a:rPr>
              <a:t>Rhif 78 Gair Duw</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cy" sz="4400"/>
              <a:t>Ty wedi ei adeiladu ar y Graig</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cy" sz="3600"/>
              <a:t>“Felly mae pob un sy'n clywed y geiriau hyn gennyf fi ac yn eu rhoi ar waith yn debyg i ddyn doeth a adeiladodd ei dŷ ar y graig.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7:</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Dywedodd Iesu hanes dau ddyn oedd yn adeiladu tŷ.</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Dywedodd Iesu, "Duw, mae dy dad bob amser yn aros amdanoch."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Penderfynodd un ohonyn nhw adeiladu ei dŷ ar y tywod, ac un arall ar y graig.</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Gweithiodd y ddau yn galed i adeiladu tŷ. Roedd y ddau dŷ yn edrych yn gryf ar y tu allan heb wahaniaeth mawr.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Pan achosodd y glaw trwm lifogydd, cafodd y tŷ a adeiladwyd ar y tywod ei olchi i ffwrdd. Ond safodd y tŷ a godwyd ar y graig yn gadarn.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Dywedodd Iesu, “Mae pob un sy'n clywed fy ngeiriau ac yn eu rhoi ar waith yn debyg i ddyn doeth a adeiladodd ei dŷ ar y graig.”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Dywedodd Iesu, “Mae pob un sy'n clywed fy ngeiriau ac yn eu rhoi ar waith yn debyg i ddyn doeth a adeiladodd ei dŷ ar y graig.”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A wyt ti yn rhoi pob gair Duw ar waith?</a:t>
            </a:r>
            <a:r xmlns:a="http://schemas.openxmlformats.org/drawingml/2006/main">
              <a:rPr altLang="en-US" lang="cy" sz="3600">
                <a:solidFill>
                  <a:schemeClr val="tx1">
                    <a:lumMod val="65000"/>
                    <a:lumOff val="35000"/>
                  </a:schemeClr>
                </a:solidFill>
              </a:rPr>
              <a:t> </a:t>
            </a:r>
            <a:r xmlns:a="http://schemas.openxmlformats.org/drawingml/2006/main">
              <a:rPr altLang="ko-KR" lang="cy" sz="3600">
                <a:solidFill>
                  <a:schemeClr val="tx1">
                    <a:lumMod val="65000"/>
                    <a:lumOff val="35000"/>
                  </a:schemeClr>
                </a:solidFill>
              </a:rPr>
              <a:t>Bydded inni fod yn ddoethion sy'n ufuddhau i Air Duw.</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Iesu</a:t>
            </a:r>
            <a:r xmlns:a="http://schemas.openxmlformats.org/drawingml/2006/main">
              <a:rPr altLang="en-US" lang="cy" sz="3600">
                <a:solidFill>
                  <a:srgbClr val="0070c0"/>
                </a:solidFill>
              </a:rPr>
              <a:t> </a:t>
            </a:r>
            <a:r xmlns:a="http://schemas.openxmlformats.org/drawingml/2006/main">
              <a:rPr altLang="ko-KR" lang="cy" sz="3600">
                <a:solidFill>
                  <a:srgbClr val="0070c0"/>
                </a:solidFill>
              </a:rPr>
              <a:t>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sy'n ymhyfrydu yn y rhai sy'n ufuddhau i'r Gair.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Pryd wnaeth y tŷ a adeiladwyd ar y tywod ddymchwel?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Cyn gynted ag y cafodd y tŷ ei adeiladu,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Pan oedd yr haul yn gwenu,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Pan ddaeth llawer o bobl i mewn i'r tŷ,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Pan oedd hi'n bwrw glaw llawer ac yn gorlifo,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Pan oedd hi'n bwrw glaw llawer ac yn gorlifo,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cy" sz="3600"/>
              <a:t>“Felly mae pob un sy'n clywed y geiriau hyn gennyf fi ac yn eu rhoi ar waith yn debyg i ddyn doeth a adeiladodd ei dŷ ar y graig.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7:</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79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Pum Morwyn Doeth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y" sz="3600"/>
              <a:t>“Am hynny gwyliwch, oherwydd ni wyddoch y dydd na'r awr.”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Rydyn ni'n pechu llawer yn ein bywydau.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Felly Teimlwn yn euog am bechu yn erbyn Duw.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Ond maddeuodd Duw inni bob amser am ein pechodau.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Oherwydd bod Iesu eisoes wedi cymryd drosodd ein holl bechodau.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Mae'n rhaid i chi gredu hyn a mynd at Dduw gyda diolchgarwch a llawenydd.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Roedd deg o forynion yn paratoi ar gyfer y wledd briodas. Paratodd y pum merch ddoeth lampau gyda digon o olew, ond ni wnaeth y pump arall.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y" altLang="ko-KR" sz="3200">
                <a:solidFill>
                  <a:schemeClr val="tx1">
                    <a:lumMod val="65000"/>
                    <a:lumOff val="35000"/>
                  </a:schemeClr>
                </a:solidFill>
              </a:rPr>
              <a:t>Yn y nos, pan oedd y priodfab yn hwyr, syrthiodd y deg morwyn i gysgu.</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"Mae'r priodfab yma!" Cododd y gwyryfon ar frys. A dyma oleuadau'r pum moryn oedd ddim wedi paratoi digon o olew yn mynd allan.</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“Rhowch i ni ychydig o olew.” “Os rhoddwn ein olew i chwi, fe allen ni redeg allan o olew hefyd. Ewch i gael ychydig o olew."</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Ond tra aeth y pum merch ffôl i brynu olew, caeodd y drws i'r wledd. Yn y diwedd, ni chaniatawyd i'r pum merch ffôl fynychu'r parti.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y" sz="3600">
                <a:solidFill>
                  <a:schemeClr val="tx1">
                    <a:lumMod val="65000"/>
                    <a:lumOff val="35000"/>
                  </a:schemeClr>
                </a:solidFill>
              </a:rPr>
              <a:t>Mae hon yn stori y mae Iesu yn dweud wrthym sut i aros am y diwrnod pan ddaw yn ôl.</a:t>
            </a:r>
            <a:r xmlns:a="http://schemas.openxmlformats.org/drawingml/2006/main">
              <a:rPr altLang="en-US" lang="cy" sz="3600">
                <a:solidFill>
                  <a:schemeClr val="tx1">
                    <a:lumMod val="65000"/>
                    <a:lumOff val="35000"/>
                  </a:schemeClr>
                </a:solidFill>
              </a:rPr>
              <a:t> </a:t>
            </a:r>
            <a:r xmlns:a="http://schemas.openxmlformats.org/drawingml/2006/main">
              <a:rPr altLang="ko-KR" lang="cy" sz="3600">
                <a:solidFill>
                  <a:schemeClr val="tx1">
                    <a:lumMod val="65000"/>
                    <a:lumOff val="35000"/>
                  </a:schemeClr>
                </a:solidFill>
              </a:rPr>
              <a:t>Does neb yn gwybod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pan ddaw Iesu eto.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y" sz="3600">
                <a:solidFill>
                  <a:schemeClr val="tx1">
                    <a:lumMod val="65000"/>
                    <a:lumOff val="35000"/>
                  </a:schemeClr>
                </a:solidFill>
              </a:rPr>
              <a:t>Ond fel y pum gwyryf doeth, rhaid inni bob amser ddeffro ac aros am Iesu â chalon barod.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Iesu..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Addawodd Iesu ddod yn ôl eto i'r wlad hon pan nad oes neb yn gwybod.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Beth na baratoodd y pum morwyn ffôl?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olew</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dŵr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dillad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anrheg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① </a:t>
            </a:r>
            <a:r xmlns:a="http://schemas.openxmlformats.org/drawingml/2006/main">
              <a:rPr altLang="ko-KR" lang="cy" sz="2800">
                <a:solidFill>
                  <a:srgbClr val="ff0000"/>
                </a:solidFill>
              </a:rPr>
              <a:t>olew</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y" sz="3600"/>
              <a:t>“Am hynny gwyliwch, oherwydd ni wyddoch y dydd na'r awr.”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y" altLang="ko-KR" b="1">
                <a:solidFill>
                  <a:schemeClr val="tx1">
                    <a:lumMod val="50000"/>
                    <a:lumOff val="50000"/>
                  </a:schemeClr>
                </a:solidFill>
              </a:rPr>
              <a:t>Rhif 80 Gair Duw</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y" altLang="ko-KR" sz="4400"/>
              <a:t>Dameg y Doniau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Iesu</a:t>
            </a:r>
            <a:r xmlns:a="http://schemas.openxmlformats.org/drawingml/2006/main">
              <a:rPr altLang="en-US" lang="cy" sz="3600">
                <a:solidFill>
                  <a:srgbClr val="0070c0"/>
                </a:solidFill>
              </a:rPr>
              <a:t> </a:t>
            </a:r>
            <a:r xmlns:a="http://schemas.openxmlformats.org/drawingml/2006/main">
              <a:rPr altLang="ko-KR" lang="cy" sz="3600">
                <a:solidFill>
                  <a:srgbClr val="0070c0"/>
                </a:solidFill>
              </a:rPr>
              <a:t>yn..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yw'r un sydd bob amser yn caru ac yn aros amdanom.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 Atebodd ei feistr, 'Da iawn, was da a ffyddlon! Buost ffyddlon gydag ychydig o bethau; fe'th osodaf yn gyfrifol am lawer o bethau. Tyrd i rannu dedwyddwch eich meistr!'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Roedd rhywun yn ymddiried arian i'w weision ar ei ffordd dramor. Rhoddodd bum talent i'r gwas cyntaf, dwy i'r ail, ac un i'r drydedd.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cy" sz="2800">
                <a:solidFill>
                  <a:schemeClr val="tx1">
                    <a:lumMod val="65000"/>
                    <a:lumOff val="35000"/>
                  </a:schemeClr>
                </a:solidFill>
              </a:rPr>
              <a:t>Aeth y gwas a dderbyniodd 5 talent a dwy dalent ar unwaith a rhoi eu harian i weithio ac ennill dwbl. Fodd bynnag, aeth dyn a dderbyniodd 1 dalent allan a chloddio twll yn y ddaear a chuddio arian ei feistr.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Pan ddaeth y meistr yn ôl a setlo cyfrifon gyda nhw, enillodd y gwas cyntaf bum talent yn fwy, a'r ail un ddwy arall.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Ond, ni chafodd y gwas a dderbyniodd un dalent ddim. “Meistr, dim ond un dalent rydych chi wedi ei rhoi i mi. Yna sut alla i wneud mwy o arian?"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cy" altLang="ko-KR" sz="2800">
                <a:solidFill>
                  <a:schemeClr val="tx1">
                    <a:lumMod val="65000"/>
                    <a:lumOff val="35000"/>
                  </a:schemeClr>
                </a:solidFill>
              </a:rPr>
              <a:t>Roedd ei feistr yn flin. “Dylech fod wedi rhoi fy arian ar adnau gyda’r bancwyr, byddwn wedi ei dderbyn yn ôl gyda llog. Chwi was diwerth, dos allan o'm tŷ!"</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Gwers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solidFill>
                  <a:schemeClr val="tx1">
                    <a:lumMod val="65000"/>
                    <a:lumOff val="35000"/>
                  </a:schemeClr>
                </a:solidFill>
              </a:rPr>
              <a:t>Mae Iesu yn ein rhybuddio i beidio â bod yn ddiog trwy ddameg talentau.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Mae rhywbeth pwysicach na faint yr ydym wedi ei dderbyn.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Y peth pwysicaf yw byw bywyd er gogoniant Duw trwy ddefnyddio'r hyn sydd gennych yn ffyddlon.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Dylem oll fyw y math hwnnw o fywyd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y" sz="3200">
                <a:solidFill>
                  <a:schemeClr val="tx1">
                    <a:lumMod val="65000"/>
                    <a:lumOff val="35000"/>
                  </a:schemeClr>
                </a:solidFill>
              </a:rPr>
              <a:t>i'w ganmol gan yr Iesu.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y" sz="3200"/>
              <a:t>Pwy yw Iesu?</a:t>
            </a:r>
            <a:r xmlns:a="http://schemas.openxmlformats.org/drawingml/2006/main">
              <a:rPr altLang="en-US" lang="c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rgbClr val="0070c0"/>
                </a:solidFill>
              </a:rPr>
              <a:t>Mae Iesu yn..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y" sz="3600">
                <a:solidFill>
                  <a:schemeClr val="tx1">
                    <a:lumMod val="65000"/>
                    <a:lumOff val="35000"/>
                  </a:schemeClr>
                </a:solidFill>
              </a:rPr>
              <a:t>Iesu yw ein meistr, sy'n gwerthuso ein bywydau ac yn ein gwobrwyo yn unol â hynny.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solidFill>
                  <a:srgbClr val="ff0000"/>
                </a:solidFill>
              </a:rPr>
              <a:t>Cwis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y" sz="3200">
                <a:solidFill>
                  <a:schemeClr val="tx1">
                    <a:lumMod val="65000"/>
                    <a:lumOff val="35000"/>
                  </a:schemeClr>
                </a:solidFill>
              </a:rPr>
              <a:t>Beth a ymddiriedodd y meistr i'r gweision tra yn teithio yn mhell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① </a:t>
            </a:r>
            <a:r xmlns:a="http://schemas.openxmlformats.org/drawingml/2006/main">
              <a:rPr altLang="ko-KR" lang="cy" sz="2800">
                <a:solidFill>
                  <a:schemeClr val="tx1">
                    <a:lumMod val="65000"/>
                    <a:lumOff val="35000"/>
                  </a:schemeClr>
                </a:solidFill>
              </a:rPr>
              <a:t>tŷ</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② </a:t>
            </a:r>
            <a:r xmlns:a="http://schemas.openxmlformats.org/drawingml/2006/main">
              <a:rPr altLang="ko-KR" lang="cy" sz="2800">
                <a:solidFill>
                  <a:schemeClr val="tx1">
                    <a:lumMod val="65000"/>
                    <a:lumOff val="35000"/>
                  </a:schemeClr>
                </a:solidFill>
              </a:rPr>
              <a:t>maes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③ </a:t>
            </a:r>
            <a:r xmlns:a="http://schemas.openxmlformats.org/drawingml/2006/main">
              <a:rPr altLang="ko-KR" lang="cy" sz="2800">
                <a:solidFill>
                  <a:schemeClr val="tx1">
                    <a:lumMod val="65000"/>
                    <a:lumOff val="35000"/>
                  </a:schemeClr>
                </a:solidFill>
              </a:rPr>
              <a:t>storfa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chemeClr val="tx1">
                    <a:lumMod val="65000"/>
                    <a:lumOff val="35000"/>
                  </a:schemeClr>
                </a:solidFill>
              </a:rPr>
              <a:t>④ </a:t>
            </a:r>
            <a:r xmlns:a="http://schemas.openxmlformats.org/drawingml/2006/main">
              <a:rPr altLang="ko-KR" lang="cy"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y" sz="2800">
                <a:solidFill>
                  <a:srgbClr val="ff0000"/>
                </a:solidFill>
              </a:rPr>
              <a:t>④ </a:t>
            </a:r>
            <a:r xmlns:a="http://schemas.openxmlformats.org/drawingml/2006/main">
              <a:rPr altLang="ko-KR" lang="cy"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y" sz="4000"/>
              <a:t>Gair Heddiw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y" sz="3600"/>
              <a:t>" Atebodd ei feistr, 'Da iawn, was da a ffyddlon! Buost ffyddlon gydag ychydig o bethau; fe'th osodaf yn gyfrifol am lawer o bethau. Tyrd i rannu dedwyddwch eich meistr!'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y" sz="2800">
                <a:solidFill>
                  <a:schemeClr val="tx1">
                    <a:lumMod val="65000"/>
                    <a:lumOff val="35000"/>
                  </a:schemeClr>
                </a:solidFill>
              </a:rPr>
              <a:t>Mathew</a:t>
            </a:r>
            <a:r xmlns:a="http://schemas.openxmlformats.org/drawingml/2006/main">
              <a:rPr altLang="en-US" lang="cy" sz="2800">
                <a:solidFill>
                  <a:schemeClr val="tx1">
                    <a:lumMod val="65000"/>
                    <a:lumOff val="35000"/>
                  </a:schemeClr>
                </a:solidFill>
              </a:rPr>
              <a:t> </a:t>
            </a:r>
            <a:r xmlns:a="http://schemas.openxmlformats.org/drawingml/2006/main">
              <a:rPr altLang="ko-KR" lang="cy"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